
<file path=[Content_Types].xml><?xml version="1.0" encoding="utf-8"?>
<Types xmlns="http://schemas.openxmlformats.org/package/2006/content-types">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70" r:id="rId3"/>
    <p:sldId id="258" r:id="rId4"/>
    <p:sldId id="257" r:id="rId5"/>
    <p:sldId id="261" r:id="rId6"/>
    <p:sldId id="259" r:id="rId7"/>
    <p:sldId id="271" r:id="rId8"/>
    <p:sldId id="274" r:id="rId9"/>
    <p:sldId id="273" r:id="rId10"/>
    <p:sldId id="263" r:id="rId11"/>
    <p:sldId id="276" r:id="rId12"/>
    <p:sldId id="264" r:id="rId13"/>
    <p:sldId id="275" r:id="rId14"/>
    <p:sldId id="265" r:id="rId15"/>
    <p:sldId id="278"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DEF5"/>
    <a:srgbClr val="98F6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71E2-9FE5-69D0-389F-7987CBDDF4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880E54-96CB-3CE5-AB07-A88818045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E09C51-8877-1389-CDD0-EFB8DC46EF8A}"/>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5" name="Footer Placeholder 4">
            <a:extLst>
              <a:ext uri="{FF2B5EF4-FFF2-40B4-BE49-F238E27FC236}">
                <a16:creationId xmlns:a16="http://schemas.microsoft.com/office/drawing/2014/main" id="{33A8D8CB-5F00-861D-97CD-03572F6FB8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4367FE-FC04-1FBD-1880-9AA77ACF3274}"/>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1248578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716F-ACB1-C7F3-293F-F615F96B50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226A48-31AA-91A9-BDE5-0E7C4768F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A09F1-2C6A-1DAD-DDB3-4398692AAEAB}"/>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5" name="Footer Placeholder 4">
            <a:extLst>
              <a:ext uri="{FF2B5EF4-FFF2-40B4-BE49-F238E27FC236}">
                <a16:creationId xmlns:a16="http://schemas.microsoft.com/office/drawing/2014/main" id="{23823FE3-BE2A-9988-2BC1-73D81EBA0B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60FDA1-BF58-BD44-1E27-6D0773AB91A6}"/>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131813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91BA1F-9DA0-2636-A8BE-5E106EAD0A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9A6451-2427-21B5-BC90-DE0A7A9D65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AD635C-2991-4297-9E57-93B509149826}"/>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5" name="Footer Placeholder 4">
            <a:extLst>
              <a:ext uri="{FF2B5EF4-FFF2-40B4-BE49-F238E27FC236}">
                <a16:creationId xmlns:a16="http://schemas.microsoft.com/office/drawing/2014/main" id="{AE75CED2-D3D7-2BC4-612E-1B04D38F0E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038356-80CC-E983-0B48-E5912D3453BE}"/>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613085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6054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09D18390-6FED-49A0-B08E-7858CED66941}" type="slidenum">
              <a:rPr lang="en-IN" smtClean="0"/>
              <a:t>‹#›</a:t>
            </a:fld>
            <a:endParaRPr lang="en-IN"/>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endParaRPr lang="en-IN"/>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885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912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08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09D18390-6FED-49A0-B08E-7858CED66941}" type="slidenum">
              <a:rPr lang="en-IN" smtClean="0"/>
              <a:t>‹#›</a:t>
            </a:fld>
            <a:endParaRPr lang="en-IN"/>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endParaRPr lang="en-IN"/>
          </a:p>
        </p:txBody>
      </p:sp>
    </p:spTree>
    <p:extLst>
      <p:ext uri="{BB962C8B-B14F-4D97-AF65-F5344CB8AC3E}">
        <p14:creationId xmlns:p14="http://schemas.microsoft.com/office/powerpoint/2010/main" val="2806965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5971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03334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endParaRPr lang="en-IN"/>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09D18390-6FED-49A0-B08E-7858CED66941}" type="slidenum">
              <a:rPr lang="en-IN" smtClean="0"/>
              <a:t>‹#›</a:t>
            </a:fld>
            <a:endParaRPr lang="en-IN"/>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323775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9D32-AFF1-BAFF-B4BA-DB42E3DD4E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03AE9D-147E-AA05-8BAB-A6EA67E7B6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68D329-D9F4-D46D-22ED-5220485DD3B7}"/>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5" name="Footer Placeholder 4">
            <a:extLst>
              <a:ext uri="{FF2B5EF4-FFF2-40B4-BE49-F238E27FC236}">
                <a16:creationId xmlns:a16="http://schemas.microsoft.com/office/drawing/2014/main" id="{F753647F-5F99-F1FE-6A60-9D4536EED6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2244C-B44A-81F8-3FBB-62595EE581A4}"/>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4156949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09D18390-6FED-49A0-B08E-7858CED66941}" type="slidenum">
              <a:rPr lang="en-IN" smtClean="0"/>
              <a:t>‹#›</a:t>
            </a:fld>
            <a:endParaRPr lang="en-IN"/>
          </a:p>
        </p:txBody>
      </p:sp>
    </p:spTree>
    <p:extLst>
      <p:ext uri="{BB962C8B-B14F-4D97-AF65-F5344CB8AC3E}">
        <p14:creationId xmlns:p14="http://schemas.microsoft.com/office/powerpoint/2010/main" val="34270289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09D18390-6FED-49A0-B08E-7858CED66941}" type="slidenum">
              <a:rPr lang="en-IN" smtClean="0"/>
              <a:t>‹#›</a:t>
            </a:fld>
            <a:endParaRPr lang="en-IN"/>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endParaRPr lang="en-IN"/>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7982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endParaRPr lang="en-IN"/>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09D18390-6FED-49A0-B08E-7858CED66941}" type="slidenum">
              <a:rPr lang="en-IN" smtClean="0"/>
              <a:t>‹#›</a:t>
            </a:fld>
            <a:endParaRPr lang="en-IN"/>
          </a:p>
        </p:txBody>
      </p:sp>
      <p:sp>
        <p:nvSpPr>
          <p:cNvPr id="5" name="Oval 4">
            <a:extLst>
              <a:ext uri="{FF2B5EF4-FFF2-40B4-BE49-F238E27FC236}">
                <a16:creationId xmlns:a16="http://schemas.microsoft.com/office/drawing/2014/main" id="{31740CAD-6CDA-9014-8875-BCECEECE0522}"/>
              </a:ext>
            </a:extLst>
          </p:cNvPr>
          <p:cNvSpPr/>
          <p:nvPr/>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1211064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endParaRPr lang="en-IN"/>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09D18390-6FED-49A0-B08E-7858CED66941}" type="slidenum">
              <a:rPr lang="en-IN" smtClean="0"/>
              <a:t>‹#›</a:t>
            </a:fld>
            <a:endParaRPr lang="en-IN"/>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1016090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1303137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801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09D18390-6FED-49A0-B08E-7858CED66941}" type="slidenum">
              <a:rPr lang="en-IN" smtClean="0"/>
              <a:t>‹#›</a:t>
            </a:fld>
            <a:endParaRPr lang="en-IN"/>
          </a:p>
        </p:txBody>
      </p:sp>
    </p:spTree>
    <p:extLst>
      <p:ext uri="{BB962C8B-B14F-4D97-AF65-F5344CB8AC3E}">
        <p14:creationId xmlns:p14="http://schemas.microsoft.com/office/powerpoint/2010/main" val="1635340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09D18390-6FED-49A0-B08E-7858CED66941}" type="slidenum">
              <a:rPr lang="en-IN" smtClean="0"/>
              <a:t>‹#›</a:t>
            </a:fld>
            <a:endParaRPr lang="en-IN"/>
          </a:p>
        </p:txBody>
      </p:sp>
    </p:spTree>
    <p:extLst>
      <p:ext uri="{BB962C8B-B14F-4D97-AF65-F5344CB8AC3E}">
        <p14:creationId xmlns:p14="http://schemas.microsoft.com/office/powerpoint/2010/main" val="4269033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09D18390-6FED-49A0-B08E-7858CED66941}" type="slidenum">
              <a:rPr lang="en-IN" smtClean="0"/>
              <a:t>‹#›</a:t>
            </a:fld>
            <a:endParaRPr lang="en-IN"/>
          </a:p>
        </p:txBody>
      </p:sp>
    </p:spTree>
    <p:extLst>
      <p:ext uri="{BB962C8B-B14F-4D97-AF65-F5344CB8AC3E}">
        <p14:creationId xmlns:p14="http://schemas.microsoft.com/office/powerpoint/2010/main" val="831481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09D18390-6FED-49A0-B08E-7858CED66941}" type="slidenum">
              <a:rPr lang="en-IN" smtClean="0"/>
              <a:t>‹#›</a:t>
            </a:fld>
            <a:endParaRPr lang="en-IN"/>
          </a:p>
        </p:txBody>
      </p:sp>
    </p:spTree>
    <p:extLst>
      <p:ext uri="{BB962C8B-B14F-4D97-AF65-F5344CB8AC3E}">
        <p14:creationId xmlns:p14="http://schemas.microsoft.com/office/powerpoint/2010/main" val="382111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74433-772E-8722-6B5E-02A486432C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EEB8F6-FF51-D5C7-7A77-B4A92FCBE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AA8AF5-F702-1228-87DA-6D3E2DBCDF7A}"/>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5" name="Footer Placeholder 4">
            <a:extLst>
              <a:ext uri="{FF2B5EF4-FFF2-40B4-BE49-F238E27FC236}">
                <a16:creationId xmlns:a16="http://schemas.microsoft.com/office/drawing/2014/main" id="{98EEBFEF-DE34-1DE0-B9EB-4411F0F9B4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B583E8-EE06-9C62-1A51-4203B8F0AD8C}"/>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28547208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09D18390-6FED-49A0-B08E-7858CED66941}" type="slidenum">
              <a:rPr lang="en-IN" smtClean="0"/>
              <a:t>‹#›</a:t>
            </a:fld>
            <a:endParaRPr lang="en-IN"/>
          </a:p>
        </p:txBody>
      </p:sp>
    </p:spTree>
    <p:extLst>
      <p:ext uri="{BB962C8B-B14F-4D97-AF65-F5344CB8AC3E}">
        <p14:creationId xmlns:p14="http://schemas.microsoft.com/office/powerpoint/2010/main" val="712432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A0A2-55FE-747D-7208-D27E43B980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435683-9D3E-D666-4A21-D90BE4A978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B5680F-8B6B-64B6-B6D3-C3057B69A1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F75DED-7B48-059C-FF6C-BEBCD6C0C1C0}"/>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6" name="Footer Placeholder 5">
            <a:extLst>
              <a:ext uri="{FF2B5EF4-FFF2-40B4-BE49-F238E27FC236}">
                <a16:creationId xmlns:a16="http://schemas.microsoft.com/office/drawing/2014/main" id="{49561BE7-23F0-583B-844F-4A7D3FC6BD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512CDE-A896-4C98-7170-5188B2BF0FD1}"/>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203596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AE42-B0DD-68C5-C16D-BB9FD74AAB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FD30C7-98F4-F774-E7E7-442B3A5288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5C9167-485F-DA74-6D35-5881CD5593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70401D-1C8E-34BB-AB09-B531CDC98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E7508D-957D-5CC5-3E54-E6F525B910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BEC95F-13B7-69DC-2D27-A1EC95324426}"/>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8" name="Footer Placeholder 7">
            <a:extLst>
              <a:ext uri="{FF2B5EF4-FFF2-40B4-BE49-F238E27FC236}">
                <a16:creationId xmlns:a16="http://schemas.microsoft.com/office/drawing/2014/main" id="{607AC31B-A793-615F-4026-F7977990E0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78E2E6-88B6-B8CB-45DF-A8ADE603D3B9}"/>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247748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B564-35ED-203E-00CA-E4D9D5CD16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96A372-A2EB-E2E8-510E-D33ACFEE3EF9}"/>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4" name="Footer Placeholder 3">
            <a:extLst>
              <a:ext uri="{FF2B5EF4-FFF2-40B4-BE49-F238E27FC236}">
                <a16:creationId xmlns:a16="http://schemas.microsoft.com/office/drawing/2014/main" id="{FF7246F0-2AD8-9F91-B425-AF715AAA85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507A83-40B1-77FC-28B4-C37B7A6CEA62}"/>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839025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9E90F-89C4-2425-E972-61E88F1A9C52}"/>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3" name="Footer Placeholder 2">
            <a:extLst>
              <a:ext uri="{FF2B5EF4-FFF2-40B4-BE49-F238E27FC236}">
                <a16:creationId xmlns:a16="http://schemas.microsoft.com/office/drawing/2014/main" id="{0321E610-581A-168D-111A-A11F733133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9D7C5E-684F-0BF8-59E3-7132FB5F1A66}"/>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267353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1461-3A5F-B195-C837-B8C00CA0A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60016E-183C-76FB-3924-88556C699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F2E12C-554E-8447-6B11-0C304A0E4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5D31D-6D7F-1CF6-9FD8-254E97F31E6D}"/>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6" name="Footer Placeholder 5">
            <a:extLst>
              <a:ext uri="{FF2B5EF4-FFF2-40B4-BE49-F238E27FC236}">
                <a16:creationId xmlns:a16="http://schemas.microsoft.com/office/drawing/2014/main" id="{FFEC6BCA-AF96-D07E-9E5E-D47B6489BE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606458-A103-EB04-1CCD-67E1514FE929}"/>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3496954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1D1B7-CFD6-58E1-65F2-A6BA2E38AB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16DB0C-1742-7A1E-C340-5069F95B6D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3F982B-0C42-3FE2-FEEF-7DFAD2B4A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42373F-8E3C-FCF9-A387-72304F33B4C6}"/>
              </a:ext>
            </a:extLst>
          </p:cNvPr>
          <p:cNvSpPr>
            <a:spLocks noGrp="1"/>
          </p:cNvSpPr>
          <p:nvPr>
            <p:ph type="dt" sz="half" idx="10"/>
          </p:nvPr>
        </p:nvSpPr>
        <p:spPr/>
        <p:txBody>
          <a:bodyPr/>
          <a:lstStyle/>
          <a:p>
            <a:fld id="{33C33FB8-0047-4C14-BC3A-2C555B4852B3}" type="datetimeFigureOut">
              <a:rPr lang="en-IN" smtClean="0"/>
              <a:t>11-12-2024</a:t>
            </a:fld>
            <a:endParaRPr lang="en-IN"/>
          </a:p>
        </p:txBody>
      </p:sp>
      <p:sp>
        <p:nvSpPr>
          <p:cNvPr id="6" name="Footer Placeholder 5">
            <a:extLst>
              <a:ext uri="{FF2B5EF4-FFF2-40B4-BE49-F238E27FC236}">
                <a16:creationId xmlns:a16="http://schemas.microsoft.com/office/drawing/2014/main" id="{9B14972D-2CEC-57E7-2DD6-42CC50CC02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9E3896-CA41-83F6-F07D-6CD72E69B6A2}"/>
              </a:ext>
            </a:extLst>
          </p:cNvPr>
          <p:cNvSpPr>
            <a:spLocks noGrp="1"/>
          </p:cNvSpPr>
          <p:nvPr>
            <p:ph type="sldNum" sz="quarter" idx="12"/>
          </p:nvPr>
        </p:nvSpPr>
        <p:spPr/>
        <p:txBody>
          <a:bodyPr/>
          <a:lstStyle/>
          <a:p>
            <a:fld id="{242041C6-03DF-464E-8ED2-D62A53EAD8E4}" type="slidenum">
              <a:rPr lang="en-IN" smtClean="0"/>
              <a:t>‹#›</a:t>
            </a:fld>
            <a:endParaRPr lang="en-IN"/>
          </a:p>
        </p:txBody>
      </p:sp>
    </p:spTree>
    <p:extLst>
      <p:ext uri="{BB962C8B-B14F-4D97-AF65-F5344CB8AC3E}">
        <p14:creationId xmlns:p14="http://schemas.microsoft.com/office/powerpoint/2010/main" val="391641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B0C745-2DEC-A797-E963-C16620E92C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F33B1-63EA-18AF-88ED-4EEF9756C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EA3199-B361-B7FF-01B0-D08ED8DF1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33FB8-0047-4C14-BC3A-2C555B4852B3}" type="datetimeFigureOut">
              <a:rPr lang="en-IN" smtClean="0"/>
              <a:t>11-12-2024</a:t>
            </a:fld>
            <a:endParaRPr lang="en-IN"/>
          </a:p>
        </p:txBody>
      </p:sp>
      <p:sp>
        <p:nvSpPr>
          <p:cNvPr id="5" name="Footer Placeholder 4">
            <a:extLst>
              <a:ext uri="{FF2B5EF4-FFF2-40B4-BE49-F238E27FC236}">
                <a16:creationId xmlns:a16="http://schemas.microsoft.com/office/drawing/2014/main" id="{4483C53D-4B1D-F6C4-D1AC-0512F56A97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D284741-F912-4FC7-9BC8-9548A4FC5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041C6-03DF-464E-8ED2-D62A53EAD8E4}" type="slidenum">
              <a:rPr lang="en-IN" smtClean="0"/>
              <a:t>‹#›</a:t>
            </a:fld>
            <a:endParaRPr lang="en-IN"/>
          </a:p>
        </p:txBody>
      </p:sp>
    </p:spTree>
    <p:extLst>
      <p:ext uri="{BB962C8B-B14F-4D97-AF65-F5344CB8AC3E}">
        <p14:creationId xmlns:p14="http://schemas.microsoft.com/office/powerpoint/2010/main" val="1443183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09D18390-6FED-49A0-B08E-7858CED66941}" type="slidenum">
              <a:rPr lang="en-IN" smtClean="0"/>
              <a:t>‹#›</a:t>
            </a:fld>
            <a:endParaRPr lang="en-IN"/>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endParaRPr lang="en-IN"/>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946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slide" Target="slide1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17" Type="http://schemas.openxmlformats.org/officeDocument/2006/relationships/slide" Target="slide10.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slide" Target="slide4.xm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Category:Microsoft_Excel_logos" TargetMode="External"/><Relationship Id="rId2" Type="http://schemas.openxmlformats.org/officeDocument/2006/relationships/image" Target="../media/image3.png"/><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0.png"/><Relationship Id="rId5" Type="http://schemas.openxmlformats.org/officeDocument/2006/relationships/hyperlink" Target="https://1000logos.net/microsoft-power-bi-logo/" TargetMode="Externa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hyperlink" Target="https://dwglogo.com/tableau/" TargetMode="Externa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FE04-A793-6BB1-EEA0-3B38EBB9E78F}"/>
              </a:ext>
            </a:extLst>
          </p:cNvPr>
          <p:cNvSpPr>
            <a:spLocks noGrp="1"/>
          </p:cNvSpPr>
          <p:nvPr>
            <p:ph type="ctrTitle"/>
          </p:nvPr>
        </p:nvSpPr>
        <p:spPr>
          <a:xfrm>
            <a:off x="1243584" y="2827176"/>
            <a:ext cx="9921240" cy="830424"/>
          </a:xfrm>
        </p:spPr>
        <p:txBody>
          <a:bodyPr/>
          <a:lstStyle/>
          <a:p>
            <a:r>
              <a:rPr lang="en-IN" dirty="0"/>
              <a:t>Bank loan of customers</a:t>
            </a:r>
          </a:p>
        </p:txBody>
      </p:sp>
      <p:sp>
        <p:nvSpPr>
          <p:cNvPr id="3" name="Subtitle 2">
            <a:extLst>
              <a:ext uri="{FF2B5EF4-FFF2-40B4-BE49-F238E27FC236}">
                <a16:creationId xmlns:a16="http://schemas.microsoft.com/office/drawing/2014/main" id="{B5D6C5AF-492D-B9B8-0E7E-58A432F23415}"/>
              </a:ext>
            </a:extLst>
          </p:cNvPr>
          <p:cNvSpPr>
            <a:spLocks noGrp="1"/>
          </p:cNvSpPr>
          <p:nvPr>
            <p:ph type="subTitle" idx="1"/>
          </p:nvPr>
        </p:nvSpPr>
        <p:spPr/>
        <p:txBody>
          <a:bodyPr/>
          <a:lstStyle/>
          <a:p>
            <a:r>
              <a:rPr lang="en-IN" b="1" dirty="0"/>
              <a:t>DOMAIN : FINANCE</a:t>
            </a:r>
          </a:p>
        </p:txBody>
      </p:sp>
      <p:pic>
        <p:nvPicPr>
          <p:cNvPr id="4" name="Graphic 3" descr="Bank with solid fill">
            <a:extLst>
              <a:ext uri="{FF2B5EF4-FFF2-40B4-BE49-F238E27FC236}">
                <a16:creationId xmlns:a16="http://schemas.microsoft.com/office/drawing/2014/main" id="{3738F87D-2B82-0A17-0899-2AD82E8CC2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36" y="0"/>
            <a:ext cx="1548711" cy="1548711"/>
          </a:xfrm>
          <a:prstGeom prst="rect">
            <a:avLst/>
          </a:prstGeom>
        </p:spPr>
      </p:pic>
    </p:spTree>
    <p:extLst>
      <p:ext uri="{BB962C8B-B14F-4D97-AF65-F5344CB8AC3E}">
        <p14:creationId xmlns:p14="http://schemas.microsoft.com/office/powerpoint/2010/main" val="347746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4439BBA-88B3-4923-6344-1D2F3F1713EC}"/>
                  </a:ext>
                </a:extLst>
              </p:cNvPr>
              <p:cNvGraphicFramePr>
                <a:graphicFrameLocks noChangeAspect="1"/>
              </p:cNvGraphicFramePr>
              <p:nvPr>
                <p:extLst>
                  <p:ext uri="{D42A27DB-BD31-4B8C-83A1-F6EECF244321}">
                    <p14:modId xmlns:p14="http://schemas.microsoft.com/office/powerpoint/2010/main" val="2047397635"/>
                  </p:ext>
                </p:extLst>
              </p:nvPr>
            </p:nvGraphicFramePr>
            <p:xfrm>
              <a:off x="1814430" y="3429000"/>
              <a:ext cx="2067104" cy="2067104"/>
            </p:xfrm>
            <a:graphic>
              <a:graphicData uri="http://schemas.microsoft.com/office/powerpoint/2016/slidezoom">
                <pslz:sldZm>
                  <pslz:sldZmObj sldId="264" cId="3181853476">
                    <pslz:zmPr id="{F0653995-52E2-4B44-B51F-B36D6E06D444}"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067104" cy="2067104"/>
                        </a:xfrm>
                        <a:prstGeom prst="rect">
                          <a:avLst/>
                        </a:prstGeom>
                      </p166:spPr>
                    </pslz:zmPr>
                  </pslz:sldZmObj>
                </pslz:sldZm>
              </a:graphicData>
            </a:graphic>
          </p:graphicFrame>
        </mc:Choice>
        <mc:Fallback xmlns="">
          <p:pic>
            <p:nvPicPr>
              <p:cNvPr id="7" name="Slide Zoom 6">
                <a:hlinkClick r:id="rId3" action="ppaction://hlinksldjump"/>
                <a:extLst>
                  <a:ext uri="{FF2B5EF4-FFF2-40B4-BE49-F238E27FC236}">
                    <a16:creationId xmlns:a16="http://schemas.microsoft.com/office/drawing/2014/main" id="{A4439BBA-88B3-4923-6344-1D2F3F1713E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814430" y="3429000"/>
                <a:ext cx="2067104" cy="206710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DD41847-28CC-B7EE-6E4F-BED57C4C759C}"/>
                  </a:ext>
                </a:extLst>
              </p:cNvPr>
              <p:cNvGraphicFramePr>
                <a:graphicFrameLocks noChangeAspect="1"/>
              </p:cNvGraphicFramePr>
              <p:nvPr>
                <p:extLst>
                  <p:ext uri="{D42A27DB-BD31-4B8C-83A1-F6EECF244321}">
                    <p14:modId xmlns:p14="http://schemas.microsoft.com/office/powerpoint/2010/main" val="4149424677"/>
                  </p:ext>
                </p:extLst>
              </p:nvPr>
            </p:nvGraphicFramePr>
            <p:xfrm>
              <a:off x="8310466" y="3429000"/>
              <a:ext cx="2067104" cy="2067104"/>
            </p:xfrm>
            <a:graphic>
              <a:graphicData uri="http://schemas.microsoft.com/office/powerpoint/2016/slidezoom">
                <pslz:sldZm>
                  <pslz:sldZmObj sldId="275" cId="4197242921">
                    <pslz:zmPr id="{7A4DA63C-0CEE-41D6-8E79-AE2428605EB4}"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067104" cy="2067104"/>
                        </a:xfrm>
                        <a:prstGeom prst="rect">
                          <a:avLst/>
                        </a:prstGeom>
                      </p166:spPr>
                    </pslz:zmPr>
                  </pslz:sldZmObj>
                </pslz:sldZm>
              </a:graphicData>
            </a:graphic>
          </p:graphicFrame>
        </mc:Choice>
        <mc:Fallback xmlns="">
          <p:pic>
            <p:nvPicPr>
              <p:cNvPr id="9" name="Slide Zoom 8">
                <a:hlinkClick r:id="rId5" action="ppaction://hlinksldjump"/>
                <a:extLst>
                  <a:ext uri="{FF2B5EF4-FFF2-40B4-BE49-F238E27FC236}">
                    <a16:creationId xmlns:a16="http://schemas.microsoft.com/office/drawing/2014/main" id="{6DD41847-28CC-B7EE-6E4F-BED57C4C759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8310466" y="3429000"/>
                <a:ext cx="2067104" cy="206710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9F99AE4-D9FD-F666-3252-F1155FD939A4}"/>
                  </a:ext>
                </a:extLst>
              </p:cNvPr>
              <p:cNvGraphicFramePr>
                <a:graphicFrameLocks noChangeAspect="1"/>
              </p:cNvGraphicFramePr>
              <p:nvPr>
                <p:extLst>
                  <p:ext uri="{D42A27DB-BD31-4B8C-83A1-F6EECF244321}">
                    <p14:modId xmlns:p14="http://schemas.microsoft.com/office/powerpoint/2010/main" val="2174639342"/>
                  </p:ext>
                </p:extLst>
              </p:nvPr>
            </p:nvGraphicFramePr>
            <p:xfrm>
              <a:off x="4676200" y="482099"/>
              <a:ext cx="2839600" cy="2839600"/>
            </p:xfrm>
            <a:graphic>
              <a:graphicData uri="http://schemas.microsoft.com/office/powerpoint/2016/slidezoom">
                <pslz:sldZm>
                  <pslz:sldZmObj sldId="264" cId="3181853476">
                    <pslz:zmPr id="{98098C4A-B6A1-44B9-A7E5-4C264D94D636}"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839600" cy="2839600"/>
                        </a:xfrm>
                        <a:prstGeom prst="rect">
                          <a:avLst/>
                        </a:prstGeom>
                        <a:ln w="3175">
                          <a:noFill/>
                        </a:ln>
                      </p166:spPr>
                    </pslz:zmPr>
                  </pslz:sldZmObj>
                </pslz:sldZm>
              </a:graphicData>
            </a:graphic>
          </p:graphicFrame>
        </mc:Choice>
        <mc:Fallback xmlns="">
          <p:pic>
            <p:nvPicPr>
              <p:cNvPr id="12" name="Slide Zoom 11">
                <a:hlinkClick r:id="rId3" action="ppaction://hlinksldjump"/>
                <a:extLst>
                  <a:ext uri="{FF2B5EF4-FFF2-40B4-BE49-F238E27FC236}">
                    <a16:creationId xmlns:a16="http://schemas.microsoft.com/office/drawing/2014/main" id="{F9F99AE4-D9FD-F666-3252-F1155FD939A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676200" y="482099"/>
                <a:ext cx="2839600" cy="2839600"/>
              </a:xfrm>
              <a:prstGeom prst="rect">
                <a:avLst/>
              </a:prstGeom>
              <a:ln w="3175">
                <a:noFill/>
              </a:ln>
            </p:spPr>
          </p:pic>
        </mc:Fallback>
      </mc:AlternateContent>
    </p:spTree>
    <p:extLst>
      <p:ext uri="{BB962C8B-B14F-4D97-AF65-F5344CB8AC3E}">
        <p14:creationId xmlns:p14="http://schemas.microsoft.com/office/powerpoint/2010/main" val="356007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DB8D-FA50-B452-C5C0-C6100794C009}"/>
              </a:ext>
            </a:extLst>
          </p:cNvPr>
          <p:cNvSpPr>
            <a:spLocks noGrp="1"/>
          </p:cNvSpPr>
          <p:nvPr>
            <p:ph type="ctrTitle"/>
          </p:nvPr>
        </p:nvSpPr>
        <p:spPr>
          <a:xfrm>
            <a:off x="2228088" y="2223297"/>
            <a:ext cx="7735824" cy="1069848"/>
          </a:xfrm>
        </p:spPr>
        <p:txBody>
          <a:bodyPr/>
          <a:lstStyle/>
          <a:p>
            <a:r>
              <a:rPr lang="en-IN" dirty="0"/>
              <a:t>INSIGHTS</a:t>
            </a:r>
          </a:p>
        </p:txBody>
      </p:sp>
      <p:sp>
        <p:nvSpPr>
          <p:cNvPr id="6" name="Subtitle 5">
            <a:extLst>
              <a:ext uri="{FF2B5EF4-FFF2-40B4-BE49-F238E27FC236}">
                <a16:creationId xmlns:a16="http://schemas.microsoft.com/office/drawing/2014/main" id="{73CE022C-3744-0D42-5620-841DAF935795}"/>
              </a:ext>
            </a:extLst>
          </p:cNvPr>
          <p:cNvSpPr>
            <a:spLocks noGrp="1"/>
          </p:cNvSpPr>
          <p:nvPr>
            <p:ph type="subTitle" idx="1"/>
          </p:nvPr>
        </p:nvSpPr>
        <p:spPr>
          <a:xfrm>
            <a:off x="2125451" y="3495156"/>
            <a:ext cx="7735824" cy="2322761"/>
          </a:xfrm>
        </p:spPr>
        <p:txBody>
          <a:bodyPr/>
          <a:lstStyle/>
          <a:p>
            <a:pPr marL="285750" indent="-285750" algn="l">
              <a:buFont typeface="Wingdings" panose="05000000000000000000" pitchFamily="2" charset="2"/>
              <a:buChar char="Ø"/>
            </a:pPr>
            <a:r>
              <a:rPr lang="en-IN" dirty="0"/>
              <a:t>The bank has provided a total of 39.7k loans. The loan amount issued is increasing every year.</a:t>
            </a:r>
          </a:p>
          <a:p>
            <a:pPr marL="285750" indent="-285750" algn="l">
              <a:buFont typeface="Wingdings" panose="05000000000000000000" pitchFamily="2" charset="2"/>
              <a:buChar char="Ø"/>
            </a:pPr>
            <a:r>
              <a:rPr lang="en-IN" dirty="0"/>
              <a:t>The average interest rate of the bank is 0.12%.</a:t>
            </a:r>
          </a:p>
          <a:p>
            <a:pPr marL="285750" indent="-285750" algn="l">
              <a:buFont typeface="Wingdings" panose="05000000000000000000" pitchFamily="2" charset="2"/>
              <a:buChar char="Ø"/>
            </a:pPr>
            <a:r>
              <a:rPr lang="en-IN" dirty="0"/>
              <a:t>The bank has received an interest of 89.91M and a late fee of 54.13K.</a:t>
            </a:r>
          </a:p>
          <a:p>
            <a:pPr marL="285750" indent="-285750" algn="l">
              <a:buFont typeface="Wingdings" panose="05000000000000000000" pitchFamily="2" charset="2"/>
              <a:buChar char="Ø"/>
            </a:pPr>
            <a:r>
              <a:rPr lang="en-IN" dirty="0"/>
              <a:t> loan status:</a:t>
            </a:r>
            <a:r>
              <a:rPr lang="en-US" dirty="0"/>
              <a:t> Charged Off	5,627, Current 1,140, Fully Paid 32,950</a:t>
            </a:r>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US" dirty="0"/>
          </a:p>
          <a:p>
            <a:pPr marL="285750" indent="-285750" algn="l">
              <a:buFont typeface="Wingdings" panose="05000000000000000000" pitchFamily="2" charset="2"/>
              <a:buChar char="Ø"/>
            </a:pPr>
            <a:endParaRPr lang="en-IN" dirty="0"/>
          </a:p>
          <a:p>
            <a:pPr marL="285750" indent="-285750" algn="l">
              <a:buFont typeface="Wingdings" panose="05000000000000000000" pitchFamily="2" charset="2"/>
              <a:buChar char="Ø"/>
            </a:pPr>
            <a:endParaRPr lang="en-IN" dirty="0"/>
          </a:p>
        </p:txBody>
      </p:sp>
    </p:spTree>
    <p:extLst>
      <p:ext uri="{BB962C8B-B14F-4D97-AF65-F5344CB8AC3E}">
        <p14:creationId xmlns:p14="http://schemas.microsoft.com/office/powerpoint/2010/main" val="318185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DB8D-FA50-B452-C5C0-C6100794C009}"/>
              </a:ext>
            </a:extLst>
          </p:cNvPr>
          <p:cNvSpPr>
            <a:spLocks noGrp="1"/>
          </p:cNvSpPr>
          <p:nvPr>
            <p:ph type="ctrTitle"/>
          </p:nvPr>
        </p:nvSpPr>
        <p:spPr>
          <a:xfrm>
            <a:off x="2228088" y="2223297"/>
            <a:ext cx="7735824" cy="1069848"/>
          </a:xfrm>
        </p:spPr>
        <p:txBody>
          <a:bodyPr/>
          <a:lstStyle/>
          <a:p>
            <a:r>
              <a:rPr lang="en-IN" dirty="0"/>
              <a:t>INSIGHTS</a:t>
            </a:r>
          </a:p>
        </p:txBody>
      </p:sp>
      <p:sp>
        <p:nvSpPr>
          <p:cNvPr id="6" name="Subtitle 5">
            <a:extLst>
              <a:ext uri="{FF2B5EF4-FFF2-40B4-BE49-F238E27FC236}">
                <a16:creationId xmlns:a16="http://schemas.microsoft.com/office/drawing/2014/main" id="{73CE022C-3744-0D42-5620-841DAF935795}"/>
              </a:ext>
            </a:extLst>
          </p:cNvPr>
          <p:cNvSpPr>
            <a:spLocks noGrp="1"/>
          </p:cNvSpPr>
          <p:nvPr>
            <p:ph type="subTitle" idx="1"/>
          </p:nvPr>
        </p:nvSpPr>
        <p:spPr>
          <a:xfrm>
            <a:off x="2125451" y="3495156"/>
            <a:ext cx="7735824" cy="2322761"/>
          </a:xfrm>
        </p:spPr>
        <p:txBody>
          <a:bodyPr/>
          <a:lstStyle/>
          <a:p>
            <a:pPr marL="285750" indent="-285750" algn="l">
              <a:buFont typeface="Wingdings" panose="05000000000000000000" pitchFamily="2" charset="2"/>
              <a:buChar char="Ø"/>
            </a:pPr>
            <a:r>
              <a:rPr lang="en-IN" dirty="0"/>
              <a:t>Grade wise loan amount : Top - B with 134M   Bottom – G with 6M</a:t>
            </a:r>
          </a:p>
          <a:p>
            <a:pPr marL="285750" indent="-285750" algn="l">
              <a:buFont typeface="Wingdings" panose="05000000000000000000" pitchFamily="2" charset="2"/>
              <a:buChar char="Ø"/>
            </a:pPr>
            <a:r>
              <a:rPr lang="en-IN" dirty="0"/>
              <a:t>Purpose wise loan amount :                                                                       Top 3 Debt consolidation, credit card and home improvement                 Least 3 : renewable energy, vacation and education</a:t>
            </a:r>
          </a:p>
          <a:p>
            <a:pPr marL="285750" indent="-285750" algn="l">
              <a:buFont typeface="Wingdings" panose="05000000000000000000" pitchFamily="2" charset="2"/>
              <a:buChar char="Ø"/>
            </a:pPr>
            <a:r>
              <a:rPr lang="en-IN" dirty="0"/>
              <a:t>Address state wise top loan amount: CA- 46.3M, NY- 24M, TX- 18.7M</a:t>
            </a:r>
          </a:p>
          <a:p>
            <a:pPr algn="l"/>
            <a:endParaRPr lang="en-IN" dirty="0"/>
          </a:p>
          <a:p>
            <a:pPr marL="285750" indent="-285750" algn="l">
              <a:buFont typeface="Wingdings" panose="05000000000000000000" pitchFamily="2" charset="2"/>
              <a:buChar char="Ø"/>
            </a:pPr>
            <a:endParaRPr lang="en-IN" dirty="0"/>
          </a:p>
        </p:txBody>
      </p:sp>
    </p:spTree>
    <p:extLst>
      <p:ext uri="{BB962C8B-B14F-4D97-AF65-F5344CB8AC3E}">
        <p14:creationId xmlns:p14="http://schemas.microsoft.com/office/powerpoint/2010/main" val="419724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C87A-2718-2CE3-6724-0A7735361574}"/>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1E327B51-3117-4C30-26CC-017769F3FE38}"/>
              </a:ext>
            </a:extLst>
          </p:cNvPr>
          <p:cNvSpPr>
            <a:spLocks noGrp="1"/>
          </p:cNvSpPr>
          <p:nvPr>
            <p:ph type="body" idx="1"/>
          </p:nvPr>
        </p:nvSpPr>
        <p:spPr>
          <a:xfrm>
            <a:off x="6601968" y="3280830"/>
            <a:ext cx="4709160" cy="2395728"/>
          </a:xfrm>
        </p:spPr>
        <p:txBody>
          <a:bodyPr/>
          <a:lstStyle/>
          <a:p>
            <a:r>
              <a:rPr lang="en-US" sz="1800" b="0" i="0" dirty="0">
                <a:solidFill>
                  <a:srgbClr val="D1D5DB"/>
                </a:solidFill>
                <a:effectLst/>
                <a:latin typeface="Söhne"/>
              </a:rPr>
              <a:t>Overall, the bank's lending operations are robust, with a growing loan portfolio and significant interest revenue. The diversity in loan grades, purposes, and geographical distribution indicates a well-rounded lending strategy. However, the presence of charged-off loans suggests the importance of effective risk management and mitigation strategies to minimize losses. Additionally, the bank could further explore opportunities in states with high loan demand and potentially expand its offerings to cater to a wider range of purposes for which customers seek financing.</a:t>
            </a:r>
            <a:endParaRPr lang="en-IN" sz="1800" dirty="0"/>
          </a:p>
        </p:txBody>
      </p:sp>
    </p:spTree>
    <p:extLst>
      <p:ext uri="{BB962C8B-B14F-4D97-AF65-F5344CB8AC3E}">
        <p14:creationId xmlns:p14="http://schemas.microsoft.com/office/powerpoint/2010/main" val="3234225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7828E-55ED-4E6B-B2FB-C7D8AF1DBC6D}"/>
              </a:ext>
            </a:extLst>
          </p:cNvPr>
          <p:cNvSpPr>
            <a:spLocks noGrp="1"/>
          </p:cNvSpPr>
          <p:nvPr>
            <p:ph type="ctrTitle"/>
          </p:nvPr>
        </p:nvSpPr>
        <p:spPr>
          <a:xfrm>
            <a:off x="2156371" y="1297372"/>
            <a:ext cx="7735824" cy="1069848"/>
          </a:xfrm>
        </p:spPr>
        <p:txBody>
          <a:bodyPr/>
          <a:lstStyle/>
          <a:p>
            <a:r>
              <a:rPr lang="en-US" dirty="0"/>
              <a:t>RECOMMENDATION</a:t>
            </a:r>
            <a:endParaRPr lang="en-IN" dirty="0"/>
          </a:p>
        </p:txBody>
      </p:sp>
      <p:sp>
        <p:nvSpPr>
          <p:cNvPr id="5" name="Subtitle 4">
            <a:extLst>
              <a:ext uri="{FF2B5EF4-FFF2-40B4-BE49-F238E27FC236}">
                <a16:creationId xmlns:a16="http://schemas.microsoft.com/office/drawing/2014/main" id="{817A3C57-660E-4A48-B8C6-0B6D6B7D3A84}"/>
              </a:ext>
            </a:extLst>
          </p:cNvPr>
          <p:cNvSpPr>
            <a:spLocks noGrp="1"/>
          </p:cNvSpPr>
          <p:nvPr>
            <p:ph type="subTitle" idx="1"/>
          </p:nvPr>
        </p:nvSpPr>
        <p:spPr>
          <a:xfrm>
            <a:off x="2068786" y="2734773"/>
            <a:ext cx="7910994" cy="3020569"/>
          </a:xfrm>
        </p:spPr>
        <p:txBody>
          <a:bodyPr/>
          <a:lstStyle/>
          <a:p>
            <a:pPr algn="l"/>
            <a:r>
              <a:rPr lang="en-US" dirty="0">
                <a:solidFill>
                  <a:schemeClr val="bg1">
                    <a:lumMod val="95000"/>
                  </a:schemeClr>
                </a:solidFill>
                <a:latin typeface="Söhne"/>
              </a:rPr>
              <a:t>1.Strengthen lending standards and risk assessment processes.</a:t>
            </a:r>
          </a:p>
          <a:p>
            <a:pPr algn="l"/>
            <a:r>
              <a:rPr lang="en-US" dirty="0">
                <a:solidFill>
                  <a:schemeClr val="bg1">
                    <a:lumMod val="95000"/>
                  </a:schemeClr>
                </a:solidFill>
                <a:latin typeface="Söhne"/>
              </a:rPr>
              <a:t>2.Diversify loan portfolio across sectors/types for risk mitigation</a:t>
            </a:r>
          </a:p>
          <a:p>
            <a:pPr algn="l"/>
            <a:r>
              <a:rPr lang="en-US" dirty="0">
                <a:solidFill>
                  <a:schemeClr val="bg1">
                    <a:lumMod val="95000"/>
                  </a:schemeClr>
                </a:solidFill>
                <a:latin typeface="Söhne"/>
              </a:rPr>
              <a:t>3.Encourage responsible credit utilization to minimize revolving balances                  across all loan grades.</a:t>
            </a:r>
          </a:p>
          <a:p>
            <a:pPr algn="l"/>
            <a:r>
              <a:rPr lang="en-US" dirty="0">
                <a:solidFill>
                  <a:schemeClr val="bg1">
                    <a:lumMod val="95000"/>
                  </a:schemeClr>
                </a:solidFill>
                <a:latin typeface="Söhne"/>
              </a:rPr>
              <a:t>4.Provide education and resources to borrowers to promote responsible        payment behavior across all verification statuses</a:t>
            </a:r>
          </a:p>
          <a:p>
            <a:pPr algn="l"/>
            <a:r>
              <a:rPr lang="en-US" dirty="0">
                <a:solidFill>
                  <a:schemeClr val="bg1">
                    <a:lumMod val="95000"/>
                  </a:schemeClr>
                </a:solidFill>
                <a:latin typeface="Söhne"/>
              </a:rPr>
              <a:t>5.Support resources for managing financial responsibilities of homeowners with outright ownership.</a:t>
            </a:r>
            <a:endParaRPr lang="en-IN" dirty="0"/>
          </a:p>
        </p:txBody>
      </p:sp>
    </p:spTree>
    <p:extLst>
      <p:ext uri="{BB962C8B-B14F-4D97-AF65-F5344CB8AC3E}">
        <p14:creationId xmlns:p14="http://schemas.microsoft.com/office/powerpoint/2010/main" val="317803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0E2-296E-2AE3-687E-9A07C407F455}"/>
              </a:ext>
            </a:extLst>
          </p:cNvPr>
          <p:cNvSpPr>
            <a:spLocks noGrp="1"/>
          </p:cNvSpPr>
          <p:nvPr>
            <p:ph type="ctrTitle"/>
          </p:nvPr>
        </p:nvSpPr>
        <p:spPr/>
        <p:txBody>
          <a:bodyPr/>
          <a:lstStyle/>
          <a:p>
            <a:r>
              <a:rPr lang="en-IN" dirty="0"/>
              <a:t>THANKYOU</a:t>
            </a:r>
          </a:p>
        </p:txBody>
      </p:sp>
    </p:spTree>
    <p:extLst>
      <p:ext uri="{BB962C8B-B14F-4D97-AF65-F5344CB8AC3E}">
        <p14:creationId xmlns:p14="http://schemas.microsoft.com/office/powerpoint/2010/main" val="281717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5785F6C1-2775-DC17-6416-E90CD6866FF3}"/>
              </a:ext>
            </a:extLst>
          </p:cNvPr>
          <p:cNvSpPr>
            <a:spLocks noGrp="1"/>
          </p:cNvSpPr>
          <p:nvPr>
            <p:ph type="title"/>
          </p:nvPr>
        </p:nvSpPr>
        <p:spPr/>
        <p:txBody>
          <a:bodyPr/>
          <a:lstStyle/>
          <a:p>
            <a:r>
              <a:rPr lang="en-IN" dirty="0"/>
              <a:t>PROJECT TOOLS AND INSIGHTS INDEX</a:t>
            </a:r>
          </a:p>
        </p:txBody>
      </p:sp>
      <p:sp>
        <p:nvSpPr>
          <p:cNvPr id="60" name="Text Placeholder 59">
            <a:extLst>
              <a:ext uri="{FF2B5EF4-FFF2-40B4-BE49-F238E27FC236}">
                <a16:creationId xmlns:a16="http://schemas.microsoft.com/office/drawing/2014/main" id="{6597EABD-50C0-235B-9A0B-1D1713395173}"/>
              </a:ext>
            </a:extLst>
          </p:cNvPr>
          <p:cNvSpPr>
            <a:spLocks noGrp="1"/>
          </p:cNvSpPr>
          <p:nvPr>
            <p:ph type="body" sz="quarter" idx="12"/>
          </p:nvPr>
        </p:nvSpPr>
        <p:spPr/>
        <p:txBody>
          <a:bodyPr/>
          <a:lstStyle/>
          <a:p>
            <a:r>
              <a:rPr lang="en-IN" dirty="0"/>
              <a:t>EXCEL</a:t>
            </a:r>
          </a:p>
        </p:txBody>
      </p:sp>
      <p:sp>
        <p:nvSpPr>
          <p:cNvPr id="61" name="Text Placeholder 60">
            <a:extLst>
              <a:ext uri="{FF2B5EF4-FFF2-40B4-BE49-F238E27FC236}">
                <a16:creationId xmlns:a16="http://schemas.microsoft.com/office/drawing/2014/main" id="{88143062-325C-F43C-D1E3-81D2DAAC581C}"/>
              </a:ext>
            </a:extLst>
          </p:cNvPr>
          <p:cNvSpPr>
            <a:spLocks noGrp="1"/>
          </p:cNvSpPr>
          <p:nvPr>
            <p:ph type="body" sz="quarter" idx="13"/>
          </p:nvPr>
        </p:nvSpPr>
        <p:spPr/>
        <p:txBody>
          <a:bodyPr/>
          <a:lstStyle/>
          <a:p>
            <a:r>
              <a:rPr lang="en-IN" dirty="0"/>
              <a:t>DASHBOARD</a:t>
            </a:r>
          </a:p>
        </p:txBody>
      </p:sp>
      <p:sp>
        <p:nvSpPr>
          <p:cNvPr id="62" name="Text Placeholder 61">
            <a:extLst>
              <a:ext uri="{FF2B5EF4-FFF2-40B4-BE49-F238E27FC236}">
                <a16:creationId xmlns:a16="http://schemas.microsoft.com/office/drawing/2014/main" id="{040D214A-9AA7-3F27-6F81-FEE4D166F253}"/>
              </a:ext>
            </a:extLst>
          </p:cNvPr>
          <p:cNvSpPr>
            <a:spLocks noGrp="1"/>
          </p:cNvSpPr>
          <p:nvPr>
            <p:ph type="body" sz="quarter" idx="14"/>
          </p:nvPr>
        </p:nvSpPr>
        <p:spPr>
          <a:xfrm>
            <a:off x="3502152" y="4114800"/>
            <a:ext cx="1472184" cy="466344"/>
          </a:xfrm>
        </p:spPr>
        <p:txBody>
          <a:bodyPr/>
          <a:lstStyle/>
          <a:p>
            <a:r>
              <a:rPr lang="en-IN" dirty="0"/>
              <a:t>POWER BI</a:t>
            </a:r>
          </a:p>
        </p:txBody>
      </p:sp>
      <p:sp>
        <p:nvSpPr>
          <p:cNvPr id="63" name="Text Placeholder 62">
            <a:extLst>
              <a:ext uri="{FF2B5EF4-FFF2-40B4-BE49-F238E27FC236}">
                <a16:creationId xmlns:a16="http://schemas.microsoft.com/office/drawing/2014/main" id="{36814C8C-AD87-7547-424D-4536772A7E9B}"/>
              </a:ext>
            </a:extLst>
          </p:cNvPr>
          <p:cNvSpPr>
            <a:spLocks noGrp="1"/>
          </p:cNvSpPr>
          <p:nvPr>
            <p:ph type="body" sz="quarter" idx="15"/>
          </p:nvPr>
        </p:nvSpPr>
        <p:spPr/>
        <p:txBody>
          <a:bodyPr/>
          <a:lstStyle/>
          <a:p>
            <a:r>
              <a:rPr lang="en-IN" dirty="0"/>
              <a:t>DASHBOARD</a:t>
            </a:r>
          </a:p>
        </p:txBody>
      </p:sp>
      <p:sp>
        <p:nvSpPr>
          <p:cNvPr id="64" name="Text Placeholder 63">
            <a:extLst>
              <a:ext uri="{FF2B5EF4-FFF2-40B4-BE49-F238E27FC236}">
                <a16:creationId xmlns:a16="http://schemas.microsoft.com/office/drawing/2014/main" id="{3F2F24E6-93FA-F5BB-CC04-97F1A1CEBE89}"/>
              </a:ext>
            </a:extLst>
          </p:cNvPr>
          <p:cNvSpPr>
            <a:spLocks noGrp="1"/>
          </p:cNvSpPr>
          <p:nvPr>
            <p:ph type="body" sz="quarter" idx="16"/>
          </p:nvPr>
        </p:nvSpPr>
        <p:spPr/>
        <p:txBody>
          <a:bodyPr/>
          <a:lstStyle/>
          <a:p>
            <a:r>
              <a:rPr lang="en-IN" dirty="0"/>
              <a:t>TABLEAU</a:t>
            </a:r>
          </a:p>
        </p:txBody>
      </p:sp>
      <p:sp>
        <p:nvSpPr>
          <p:cNvPr id="65" name="Text Placeholder 64">
            <a:extLst>
              <a:ext uri="{FF2B5EF4-FFF2-40B4-BE49-F238E27FC236}">
                <a16:creationId xmlns:a16="http://schemas.microsoft.com/office/drawing/2014/main" id="{C5AC7B58-DBEC-4289-B7CF-609BB7C1B38A}"/>
              </a:ext>
            </a:extLst>
          </p:cNvPr>
          <p:cNvSpPr>
            <a:spLocks noGrp="1"/>
          </p:cNvSpPr>
          <p:nvPr>
            <p:ph type="body" sz="quarter" idx="17"/>
          </p:nvPr>
        </p:nvSpPr>
        <p:spPr/>
        <p:txBody>
          <a:bodyPr/>
          <a:lstStyle/>
          <a:p>
            <a:r>
              <a:rPr lang="en-IN" dirty="0"/>
              <a:t>DASHBOARD</a:t>
            </a:r>
          </a:p>
        </p:txBody>
      </p:sp>
      <p:sp>
        <p:nvSpPr>
          <p:cNvPr id="66" name="Text Placeholder 65">
            <a:extLst>
              <a:ext uri="{FF2B5EF4-FFF2-40B4-BE49-F238E27FC236}">
                <a16:creationId xmlns:a16="http://schemas.microsoft.com/office/drawing/2014/main" id="{27FEAF42-5E03-FA81-B749-A7B6A8C7B2BA}"/>
              </a:ext>
            </a:extLst>
          </p:cNvPr>
          <p:cNvSpPr>
            <a:spLocks noGrp="1"/>
          </p:cNvSpPr>
          <p:nvPr>
            <p:ph type="body" sz="quarter" idx="18"/>
          </p:nvPr>
        </p:nvSpPr>
        <p:spPr/>
        <p:txBody>
          <a:bodyPr/>
          <a:lstStyle/>
          <a:p>
            <a:r>
              <a:rPr lang="en-IN" dirty="0"/>
              <a:t>MYSQL</a:t>
            </a:r>
          </a:p>
        </p:txBody>
      </p:sp>
      <p:sp>
        <p:nvSpPr>
          <p:cNvPr id="67" name="Text Placeholder 66">
            <a:extLst>
              <a:ext uri="{FF2B5EF4-FFF2-40B4-BE49-F238E27FC236}">
                <a16:creationId xmlns:a16="http://schemas.microsoft.com/office/drawing/2014/main" id="{DB1B6675-0862-A737-1D9E-4493079314D6}"/>
              </a:ext>
            </a:extLst>
          </p:cNvPr>
          <p:cNvSpPr>
            <a:spLocks noGrp="1"/>
          </p:cNvSpPr>
          <p:nvPr>
            <p:ph type="body" sz="quarter" idx="19"/>
          </p:nvPr>
        </p:nvSpPr>
        <p:spPr/>
        <p:txBody>
          <a:bodyPr/>
          <a:lstStyle/>
          <a:p>
            <a:r>
              <a:rPr lang="en-IN" dirty="0"/>
              <a:t>QUERIES &amp; OUTPUT</a:t>
            </a:r>
          </a:p>
        </p:txBody>
      </p:sp>
      <p:sp>
        <p:nvSpPr>
          <p:cNvPr id="68" name="Text Placeholder 67">
            <a:extLst>
              <a:ext uri="{FF2B5EF4-FFF2-40B4-BE49-F238E27FC236}">
                <a16:creationId xmlns:a16="http://schemas.microsoft.com/office/drawing/2014/main" id="{4D19137E-70AB-3A07-D0B4-0A8FA19B264B}"/>
              </a:ext>
            </a:extLst>
          </p:cNvPr>
          <p:cNvSpPr>
            <a:spLocks noGrp="1"/>
          </p:cNvSpPr>
          <p:nvPr>
            <p:ph type="body" sz="quarter" idx="20"/>
          </p:nvPr>
        </p:nvSpPr>
        <p:spPr>
          <a:xfrm>
            <a:off x="9948672" y="4114800"/>
            <a:ext cx="1672714" cy="466344"/>
          </a:xfrm>
        </p:spPr>
        <p:txBody>
          <a:bodyPr/>
          <a:lstStyle/>
          <a:p>
            <a:r>
              <a:rPr lang="en-IN" dirty="0"/>
              <a:t>ANALYTICS</a:t>
            </a:r>
          </a:p>
        </p:txBody>
      </p:sp>
      <p:sp>
        <p:nvSpPr>
          <p:cNvPr id="69" name="Text Placeholder 68">
            <a:extLst>
              <a:ext uri="{FF2B5EF4-FFF2-40B4-BE49-F238E27FC236}">
                <a16:creationId xmlns:a16="http://schemas.microsoft.com/office/drawing/2014/main" id="{963B49CE-9E2E-1423-4DBE-6C81803348E0}"/>
              </a:ext>
            </a:extLst>
          </p:cNvPr>
          <p:cNvSpPr>
            <a:spLocks noGrp="1"/>
          </p:cNvSpPr>
          <p:nvPr>
            <p:ph type="body" sz="quarter" idx="21"/>
          </p:nvPr>
        </p:nvSpPr>
        <p:spPr/>
        <p:txBody>
          <a:bodyPr/>
          <a:lstStyle/>
          <a:p>
            <a:r>
              <a:rPr lang="en-IN" dirty="0"/>
              <a:t>INSIGHTS &amp;</a:t>
            </a:r>
          </a:p>
          <a:p>
            <a:r>
              <a:rPr lang="en-IN" dirty="0"/>
              <a:t>CONCLUSION</a:t>
            </a:r>
          </a:p>
        </p:txBody>
      </p:sp>
      <p:sp>
        <p:nvSpPr>
          <p:cNvPr id="75" name="Text Placeholder 74">
            <a:extLst>
              <a:ext uri="{FF2B5EF4-FFF2-40B4-BE49-F238E27FC236}">
                <a16:creationId xmlns:a16="http://schemas.microsoft.com/office/drawing/2014/main" id="{4A4507B1-2C4F-175A-5B30-E80818D4BE6C}"/>
              </a:ext>
            </a:extLst>
          </p:cNvPr>
          <p:cNvSpPr>
            <a:spLocks noGrp="1"/>
          </p:cNvSpPr>
          <p:nvPr>
            <p:ph type="body" sz="quarter" idx="28"/>
          </p:nvPr>
        </p:nvSpPr>
        <p:spPr/>
        <p:txBody>
          <a:bodyPr/>
          <a:lstStyle/>
          <a:p>
            <a:endParaRPr lang="en-IN"/>
          </a:p>
        </p:txBody>
      </p:sp>
      <p:sp>
        <p:nvSpPr>
          <p:cNvPr id="76" name="Text Placeholder 75">
            <a:extLst>
              <a:ext uri="{FF2B5EF4-FFF2-40B4-BE49-F238E27FC236}">
                <a16:creationId xmlns:a16="http://schemas.microsoft.com/office/drawing/2014/main" id="{16DCEC8E-E682-21D6-8E05-40F73F9C5433}"/>
              </a:ext>
            </a:extLst>
          </p:cNvPr>
          <p:cNvSpPr>
            <a:spLocks noGrp="1"/>
          </p:cNvSpPr>
          <p:nvPr>
            <p:ph type="body" sz="quarter" idx="29"/>
          </p:nvPr>
        </p:nvSpPr>
        <p:spPr>
          <a:xfrm>
            <a:off x="4968738" y="4274820"/>
            <a:ext cx="146304" cy="146304"/>
          </a:xfrm>
        </p:spPr>
        <p:txBody>
          <a:bodyPr/>
          <a:lstStyle/>
          <a:p>
            <a:endParaRPr lang="en-IN" dirty="0"/>
          </a:p>
        </p:txBody>
      </p:sp>
      <p:sp>
        <p:nvSpPr>
          <p:cNvPr id="77" name="Text Placeholder 76">
            <a:extLst>
              <a:ext uri="{FF2B5EF4-FFF2-40B4-BE49-F238E27FC236}">
                <a16:creationId xmlns:a16="http://schemas.microsoft.com/office/drawing/2014/main" id="{05DD1418-4F90-2D3F-D900-0B3105A8D2FD}"/>
              </a:ext>
            </a:extLst>
          </p:cNvPr>
          <p:cNvSpPr>
            <a:spLocks noGrp="1"/>
          </p:cNvSpPr>
          <p:nvPr>
            <p:ph type="body" sz="quarter" idx="30"/>
          </p:nvPr>
        </p:nvSpPr>
        <p:spPr>
          <a:xfrm>
            <a:off x="7013448" y="4274820"/>
            <a:ext cx="146304" cy="146304"/>
          </a:xfrm>
        </p:spPr>
        <p:txBody>
          <a:bodyPr/>
          <a:lstStyle/>
          <a:p>
            <a:endParaRPr lang="en-IN" dirty="0"/>
          </a:p>
        </p:txBody>
      </p:sp>
      <p:sp>
        <p:nvSpPr>
          <p:cNvPr id="78" name="Text Placeholder 77">
            <a:extLst>
              <a:ext uri="{FF2B5EF4-FFF2-40B4-BE49-F238E27FC236}">
                <a16:creationId xmlns:a16="http://schemas.microsoft.com/office/drawing/2014/main" id="{EA990F14-39D4-0742-B64D-E146DF79D861}"/>
              </a:ext>
            </a:extLst>
          </p:cNvPr>
          <p:cNvSpPr>
            <a:spLocks noGrp="1"/>
          </p:cNvSpPr>
          <p:nvPr>
            <p:ph type="body" sz="quarter" idx="31"/>
          </p:nvPr>
        </p:nvSpPr>
        <p:spPr>
          <a:xfrm>
            <a:off x="8944884" y="4274820"/>
            <a:ext cx="146304" cy="146304"/>
          </a:xfrm>
        </p:spPr>
        <p:txBody>
          <a:bodyPr/>
          <a:lstStyle/>
          <a:p>
            <a:endParaRPr lang="en-IN" dirty="0"/>
          </a:p>
        </p:txBody>
      </p:sp>
      <p:sp>
        <p:nvSpPr>
          <p:cNvPr id="79" name="Text Placeholder 78">
            <a:extLst>
              <a:ext uri="{FF2B5EF4-FFF2-40B4-BE49-F238E27FC236}">
                <a16:creationId xmlns:a16="http://schemas.microsoft.com/office/drawing/2014/main" id="{1A753BE0-C0CC-495F-B0F3-1FE9D12FB7BF}"/>
              </a:ext>
            </a:extLst>
          </p:cNvPr>
          <p:cNvSpPr>
            <a:spLocks noGrp="1"/>
          </p:cNvSpPr>
          <p:nvPr>
            <p:ph type="body" sz="quarter" idx="32"/>
          </p:nvPr>
        </p:nvSpPr>
        <p:spPr>
          <a:xfrm>
            <a:off x="11548234" y="4257914"/>
            <a:ext cx="146304" cy="146304"/>
          </a:xfrm>
        </p:spPr>
        <p:txBody>
          <a:bodyPr/>
          <a:lstStyle/>
          <a:p>
            <a:endParaRPr lang="en-IN" dirty="0"/>
          </a:p>
        </p:txBody>
      </p:sp>
      <p:pic>
        <p:nvPicPr>
          <p:cNvPr id="2050" name="Picture 2">
            <a:extLst>
              <a:ext uri="{FF2B5EF4-FFF2-40B4-BE49-F238E27FC236}">
                <a16:creationId xmlns:a16="http://schemas.microsoft.com/office/drawing/2014/main" id="{6C66F237-DA19-52F0-3DE1-74B66A31A4F3}"/>
              </a:ext>
            </a:extLst>
          </p:cNvPr>
          <p:cNvPicPr>
            <a:picLocks noGrp="1" noChangeAspect="1" noChangeArrowheads="1"/>
          </p:cNvPicPr>
          <p:nvPr>
            <p:ph type="pic" sz="quarter" idx="22"/>
          </p:nvPr>
        </p:nvPicPr>
        <p:blipFill>
          <a:blip r:embed="rId2">
            <a:extLst>
              <a:ext uri="{28A0092B-C50C-407E-A947-70E740481C1C}">
                <a14:useLocalDpi xmlns:a14="http://schemas.microsoft.com/office/drawing/2010/main" val="0"/>
              </a:ext>
            </a:extLst>
          </a:blip>
          <a:srcRect l="3214" r="321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B9FB0EF-655A-313D-7A82-D1B16C3F0931}"/>
              </a:ext>
            </a:extLst>
          </p:cNvPr>
          <p:cNvPicPr>
            <a:picLocks noGrp="1" noChangeAspect="1" noChangeArrowheads="1"/>
          </p:cNvPicPr>
          <p:nvPr>
            <p:ph type="pic" sz="quarter" idx="23"/>
          </p:nvPr>
        </p:nvPicPr>
        <p:blipFill>
          <a:blip r:embed="rId3">
            <a:extLst>
              <a:ext uri="{28A0092B-C50C-407E-A947-70E740481C1C}">
                <a14:useLocalDpi xmlns:a14="http://schemas.microsoft.com/office/drawing/2010/main" val="0"/>
              </a:ext>
            </a:extLst>
          </a:blip>
          <a:srcRect l="18670" r="1867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47451C3-744E-BBAB-A746-98A8F760EE11}"/>
              </a:ext>
            </a:extLst>
          </p:cNvPr>
          <p:cNvPicPr>
            <a:picLocks noGrp="1" noChangeAspect="1" noChangeArrowheads="1"/>
          </p:cNvPicPr>
          <p:nvPr>
            <p:ph type="pic" sz="quarter" idx="24"/>
          </p:nvPr>
        </p:nvPicPr>
        <p:blipFill>
          <a:blip r:embed="rId4">
            <a:extLst>
              <a:ext uri="{28A0092B-C50C-407E-A947-70E740481C1C}">
                <a14:useLocalDpi xmlns:a14="http://schemas.microsoft.com/office/drawing/2010/main" val="0"/>
              </a:ext>
            </a:extLst>
          </a:blip>
          <a:srcRect l="15625" r="156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813AAE5-E70A-F3B7-A0AB-981320ED0830}"/>
              </a:ext>
            </a:extLst>
          </p:cNvPr>
          <p:cNvPicPr>
            <a:picLocks noGrp="1" noChangeAspect="1" noChangeArrowheads="1"/>
          </p:cNvPicPr>
          <p:nvPr>
            <p:ph type="pic" sz="quarter" idx="25"/>
          </p:nvPr>
        </p:nvPicPr>
        <p:blipFill>
          <a:blip r:embed="rId5">
            <a:extLst>
              <a:ext uri="{28A0092B-C50C-407E-A947-70E740481C1C}">
                <a14:useLocalDpi xmlns:a14="http://schemas.microsoft.com/office/drawing/2010/main" val="0"/>
              </a:ext>
            </a:extLst>
          </a:blip>
          <a:srcRect t="128" b="1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D8240BE8-409D-2A89-FD4B-57052A669E0A}"/>
              </a:ext>
            </a:extLst>
          </p:cNvPr>
          <p:cNvPicPr>
            <a:picLocks noGrp="1" noChangeAspect="1" noChangeArrowheads="1"/>
          </p:cNvPicPr>
          <p:nvPr>
            <p:ph type="pic" sz="quarter" idx="26"/>
          </p:nvPr>
        </p:nvPicPr>
        <p:blipFill>
          <a:blip r:embed="rId6">
            <a:extLst>
              <a:ext uri="{28A0092B-C50C-407E-A947-70E740481C1C}">
                <a14:useLocalDpi xmlns:a14="http://schemas.microsoft.com/office/drawing/2010/main" val="0"/>
              </a:ext>
            </a:extLst>
          </a:blip>
          <a:srcRect l="21232" r="2123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extLst>
              <a:ext uri="{BEBA8EAE-BF5A-486C-A8C5-ECC9F3942E4B}">
                <a14:imgProps xmlns:a14="http://schemas.microsoft.com/office/drawing/2010/main">
                  <a14:imgLayer r:embed="rId3">
                    <a14:imgEffect>
                      <a14:brightnessContrast bright="-4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08726D7D-483C-59CC-143C-62AC443E8DF3}"/>
              </a:ext>
            </a:extLst>
          </p:cNvPr>
          <p:cNvSpPr txBox="1"/>
          <p:nvPr/>
        </p:nvSpPr>
        <p:spPr>
          <a:xfrm>
            <a:off x="927278" y="1614983"/>
            <a:ext cx="1950066" cy="523220"/>
          </a:xfrm>
          <a:prstGeom prst="rect">
            <a:avLst/>
          </a:prstGeom>
          <a:noFill/>
        </p:spPr>
        <p:txBody>
          <a:bodyPr wrap="square" rtlCol="0">
            <a:spAutoFit/>
          </a:bodyPr>
          <a:lstStyle/>
          <a:p>
            <a:pPr algn="ctr"/>
            <a:r>
              <a:rPr lang="en-US" sz="2800" b="1" dirty="0">
                <a:solidFill>
                  <a:srgbClr val="00B0F0"/>
                </a:solidFill>
              </a:rPr>
              <a:t>Dashboards</a:t>
            </a:r>
            <a:endParaRPr lang="en-IN" sz="2400" b="1" dirty="0">
              <a:solidFill>
                <a:srgbClr val="00B0F0"/>
              </a:solidFill>
            </a:endParaRPr>
          </a:p>
        </p:txBody>
      </p:sp>
      <p:sp>
        <p:nvSpPr>
          <p:cNvPr id="36" name="TextBox 35">
            <a:extLst>
              <a:ext uri="{FF2B5EF4-FFF2-40B4-BE49-F238E27FC236}">
                <a16:creationId xmlns:a16="http://schemas.microsoft.com/office/drawing/2014/main" id="{2B105453-F744-0925-CA1A-1D1C2D2E4F71}"/>
              </a:ext>
            </a:extLst>
          </p:cNvPr>
          <p:cNvSpPr txBox="1"/>
          <p:nvPr/>
        </p:nvSpPr>
        <p:spPr>
          <a:xfrm>
            <a:off x="9521023" y="3607157"/>
            <a:ext cx="1390187" cy="523220"/>
          </a:xfrm>
          <a:prstGeom prst="rect">
            <a:avLst/>
          </a:prstGeom>
          <a:noFill/>
        </p:spPr>
        <p:txBody>
          <a:bodyPr wrap="square" rtlCol="0">
            <a:spAutoFit/>
          </a:bodyPr>
          <a:lstStyle/>
          <a:p>
            <a:pPr algn="ctr"/>
            <a:r>
              <a:rPr lang="en-US" sz="2800" b="1" dirty="0">
                <a:solidFill>
                  <a:srgbClr val="00B050"/>
                </a:solidFill>
              </a:rPr>
              <a:t>Insights</a:t>
            </a:r>
          </a:p>
        </p:txBody>
      </p:sp>
      <p:sp>
        <p:nvSpPr>
          <p:cNvPr id="37" name="TextBox 36">
            <a:extLst>
              <a:ext uri="{FF2B5EF4-FFF2-40B4-BE49-F238E27FC236}">
                <a16:creationId xmlns:a16="http://schemas.microsoft.com/office/drawing/2014/main" id="{650FE0EF-9FFC-576B-3C6A-C67EC7B1FC26}"/>
              </a:ext>
            </a:extLst>
          </p:cNvPr>
          <p:cNvSpPr txBox="1"/>
          <p:nvPr/>
        </p:nvSpPr>
        <p:spPr>
          <a:xfrm>
            <a:off x="5707817" y="5985806"/>
            <a:ext cx="918664" cy="523220"/>
          </a:xfrm>
          <a:prstGeom prst="rect">
            <a:avLst/>
          </a:prstGeom>
          <a:noFill/>
        </p:spPr>
        <p:txBody>
          <a:bodyPr wrap="square" rtlCol="0">
            <a:spAutoFit/>
          </a:bodyPr>
          <a:lstStyle/>
          <a:p>
            <a:pPr algn="ctr"/>
            <a:r>
              <a:rPr lang="en-US" sz="2800" b="1" dirty="0">
                <a:solidFill>
                  <a:srgbClr val="95DEF5"/>
                </a:solidFill>
              </a:rPr>
              <a:t>KPI’s</a:t>
            </a:r>
            <a:endParaRPr lang="en-IN" sz="3600" b="1" dirty="0">
              <a:solidFill>
                <a:srgbClr val="95DEF5"/>
              </a:solidFill>
            </a:endParaRPr>
          </a:p>
        </p:txBody>
      </p:sp>
      <mc:AlternateContent xmlns:mc="http://schemas.openxmlformats.org/markup-compatibility/2006" xmlns:pslz="http://schemas.microsoft.com/office/powerpoint/2016/slidezoom">
        <mc:Choice Requires="pslz">
          <p:graphicFrame>
            <p:nvGraphicFramePr>
              <p:cNvPr id="40" name="Slide Zoom 39">
                <a:extLst>
                  <a:ext uri="{FF2B5EF4-FFF2-40B4-BE49-F238E27FC236}">
                    <a16:creationId xmlns:a16="http://schemas.microsoft.com/office/drawing/2014/main" id="{9A9A8ABF-45EE-DA9D-96A3-1305E31C5031}"/>
                  </a:ext>
                </a:extLst>
              </p:cNvPr>
              <p:cNvGraphicFramePr>
                <a:graphicFrameLocks noChangeAspect="1"/>
              </p:cNvGraphicFramePr>
              <p:nvPr>
                <p:extLst>
                  <p:ext uri="{D42A27DB-BD31-4B8C-83A1-F6EECF244321}">
                    <p14:modId xmlns:p14="http://schemas.microsoft.com/office/powerpoint/2010/main" val="583868098"/>
                  </p:ext>
                </p:extLst>
              </p:nvPr>
            </p:nvGraphicFramePr>
            <p:xfrm>
              <a:off x="538884" y="2294320"/>
              <a:ext cx="2726854" cy="2728310"/>
            </p:xfrm>
            <a:graphic>
              <a:graphicData uri="http://schemas.microsoft.com/office/powerpoint/2016/slidezoom">
                <pslz:sldZm>
                  <pslz:sldZmObj sldId="261" cId="2842324609">
                    <pslz:zmPr id="{58B993CE-F81D-42A8-9F9C-427049C3A694}"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726854" cy="2728310"/>
                        </a:xfrm>
                        <a:prstGeom prst="rect">
                          <a:avLst/>
                        </a:prstGeom>
                      </p166:spPr>
                    </pslz:zmPr>
                  </pslz:sldZmObj>
                </pslz:sldZm>
              </a:graphicData>
            </a:graphic>
          </p:graphicFrame>
        </mc:Choice>
        <mc:Fallback xmlns="">
          <p:pic>
            <p:nvPicPr>
              <p:cNvPr id="40" name="Slide Zoom 39">
                <a:hlinkClick r:id="rId5" action="ppaction://hlinksldjump"/>
                <a:extLst>
                  <a:ext uri="{FF2B5EF4-FFF2-40B4-BE49-F238E27FC236}">
                    <a16:creationId xmlns:a16="http://schemas.microsoft.com/office/drawing/2014/main" id="{9A9A8ABF-45EE-DA9D-96A3-1305E31C503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38884" y="2294320"/>
                <a:ext cx="2726854" cy="272831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03B14E72-6BB3-B048-973D-441EE30195DD}"/>
                  </a:ext>
                </a:extLst>
              </p:cNvPr>
              <p:cNvGraphicFramePr>
                <a:graphicFrameLocks noChangeAspect="1"/>
              </p:cNvGraphicFramePr>
              <p:nvPr>
                <p:extLst>
                  <p:ext uri="{D42A27DB-BD31-4B8C-83A1-F6EECF244321}">
                    <p14:modId xmlns:p14="http://schemas.microsoft.com/office/powerpoint/2010/main" val="2279241288"/>
                  </p:ext>
                </p:extLst>
              </p:nvPr>
            </p:nvGraphicFramePr>
            <p:xfrm>
              <a:off x="4619486" y="2885067"/>
              <a:ext cx="3095326" cy="3093632"/>
            </p:xfrm>
            <a:graphic>
              <a:graphicData uri="http://schemas.microsoft.com/office/powerpoint/2016/slidezoom">
                <pslz:sldZm>
                  <pslz:sldZmObj sldId="263" cId="1640617112">
                    <pslz:zmPr id="{79C77929-0F61-4EA0-8A25-46FFE396D2BB}"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095326" cy="3093632"/>
                        </a:xfrm>
                        <a:prstGeom prst="rect">
                          <a:avLst/>
                        </a:prstGeom>
                      </p166:spPr>
                    </pslz:zmPr>
                  </pslz:sldZmObj>
                </pslz:sldZm>
              </a:graphicData>
            </a:graphic>
          </p:graphicFrame>
        </mc:Choice>
        <mc:Fallback xmlns="">
          <p:pic>
            <p:nvPicPr>
              <p:cNvPr id="4" name="Slide Zoom 3">
                <a:hlinkClick r:id="rId8" action="ppaction://hlinksldjump"/>
                <a:extLst>
                  <a:ext uri="{FF2B5EF4-FFF2-40B4-BE49-F238E27FC236}">
                    <a16:creationId xmlns:a16="http://schemas.microsoft.com/office/drawing/2014/main" id="{03B14E72-6BB3-B048-973D-441EE30195DD}"/>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4619486" y="2885067"/>
                <a:ext cx="3095326" cy="30936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32E15A7-2EEC-8F53-2BA6-E19386921B7C}"/>
                  </a:ext>
                </a:extLst>
              </p:cNvPr>
              <p:cNvGraphicFramePr>
                <a:graphicFrameLocks noChangeAspect="1"/>
              </p:cNvGraphicFramePr>
              <p:nvPr>
                <p:extLst>
                  <p:ext uri="{D42A27DB-BD31-4B8C-83A1-F6EECF244321}">
                    <p14:modId xmlns:p14="http://schemas.microsoft.com/office/powerpoint/2010/main" val="3518829438"/>
                  </p:ext>
                </p:extLst>
              </p:nvPr>
            </p:nvGraphicFramePr>
            <p:xfrm>
              <a:off x="8534080" y="194556"/>
              <a:ext cx="3364074" cy="3364074"/>
            </p:xfrm>
            <a:graphic>
              <a:graphicData uri="http://schemas.microsoft.com/office/powerpoint/2016/slidezoom">
                <pslz:sldZm>
                  <pslz:sldZmObj sldId="276" cId="3560076128">
                    <pslz:zmPr id="{CB2C7896-78F5-4551-88A3-BF8FFC8634C2}"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364074" cy="3364074"/>
                        </a:xfrm>
                        <a:prstGeom prst="rect">
                          <a:avLst/>
                        </a:prstGeom>
                      </p166:spPr>
                    </pslz:zmPr>
                  </pslz:sldZmObj>
                </pslz:sldZm>
              </a:graphicData>
            </a:graphic>
          </p:graphicFrame>
        </mc:Choice>
        <mc:Fallback xmlns="">
          <p:pic>
            <p:nvPicPr>
              <p:cNvPr id="3" name="Slide Zoom 2">
                <a:hlinkClick r:id="rId17" action="ppaction://hlinksldjump"/>
                <a:extLst>
                  <a:ext uri="{FF2B5EF4-FFF2-40B4-BE49-F238E27FC236}">
                    <a16:creationId xmlns:a16="http://schemas.microsoft.com/office/drawing/2014/main" id="{B32E15A7-2EEC-8F53-2BA6-E19386921B7C}"/>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8534080" y="194556"/>
                <a:ext cx="3364074" cy="3364074"/>
              </a:xfrm>
              <a:prstGeom prst="rect">
                <a:avLst/>
              </a:prstGeom>
            </p:spPr>
          </p:pic>
        </mc:Fallback>
      </mc:AlternateContent>
      <p:cxnSp>
        <p:nvCxnSpPr>
          <p:cNvPr id="5" name="Straight Connector 4">
            <a:extLst>
              <a:ext uri="{FF2B5EF4-FFF2-40B4-BE49-F238E27FC236}">
                <a16:creationId xmlns:a16="http://schemas.microsoft.com/office/drawing/2014/main" id="{2A0A58D8-D2AE-4932-5A37-FE915D9D4935}"/>
              </a:ext>
            </a:extLst>
          </p:cNvPr>
          <p:cNvCxnSpPr>
            <a:cxnSpLocks/>
            <a:stCxn id="40" idx="3"/>
            <a:endCxn id="4" idx="1"/>
          </p:cNvCxnSpPr>
          <p:nvPr/>
        </p:nvCxnSpPr>
        <p:spPr>
          <a:xfrm>
            <a:off x="3265738" y="3658475"/>
            <a:ext cx="1353748" cy="773408"/>
          </a:xfrm>
          <a:prstGeom prst="line">
            <a:avLst/>
          </a:prstGeom>
          <a:ln w="38100">
            <a:solidFill>
              <a:schemeClr val="bg1"/>
            </a:solidFill>
            <a:headEnd type="oval" w="med" len="med"/>
            <a:tailEnd type="oval" w="med" len="med"/>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64AEAE90-9AEF-D56C-1E07-C5BE69590763}"/>
              </a:ext>
            </a:extLst>
          </p:cNvPr>
          <p:cNvCxnSpPr>
            <a:endCxn id="4" idx="3"/>
          </p:cNvCxnSpPr>
          <p:nvPr/>
        </p:nvCxnSpPr>
        <p:spPr>
          <a:xfrm flipH="1">
            <a:off x="7714812" y="2885067"/>
            <a:ext cx="1195923" cy="1546816"/>
          </a:xfrm>
          <a:prstGeom prst="line">
            <a:avLst/>
          </a:prstGeom>
          <a:ln w="381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408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7891F18-4099-DCB6-6E2A-0FCCA79E61B6}"/>
              </a:ext>
            </a:extLst>
          </p:cNvPr>
          <p:cNvSpPr/>
          <p:nvPr/>
        </p:nvSpPr>
        <p:spPr>
          <a:xfrm>
            <a:off x="3752764" y="1056060"/>
            <a:ext cx="4745880" cy="474588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Bar chart with solid fill">
            <a:extLst>
              <a:ext uri="{FF2B5EF4-FFF2-40B4-BE49-F238E27FC236}">
                <a16:creationId xmlns:a16="http://schemas.microsoft.com/office/drawing/2014/main" id="{B9AF8A28-C4CB-F83C-78AF-DCD73DD86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8285" y="2257484"/>
            <a:ext cx="3151606" cy="3151606"/>
          </a:xfrm>
          <a:prstGeom prst="rect">
            <a:avLst/>
          </a:prstGeom>
        </p:spPr>
      </p:pic>
      <p:sp>
        <p:nvSpPr>
          <p:cNvPr id="4" name="TextBox 3">
            <a:extLst>
              <a:ext uri="{FF2B5EF4-FFF2-40B4-BE49-F238E27FC236}">
                <a16:creationId xmlns:a16="http://schemas.microsoft.com/office/drawing/2014/main" id="{30172A71-3093-6BAD-EE65-E214AE1FEF3D}"/>
              </a:ext>
            </a:extLst>
          </p:cNvPr>
          <p:cNvSpPr txBox="1"/>
          <p:nvPr/>
        </p:nvSpPr>
        <p:spPr>
          <a:xfrm>
            <a:off x="4534130" y="1781601"/>
            <a:ext cx="3306624" cy="769441"/>
          </a:xfrm>
          <a:prstGeom prst="rect">
            <a:avLst/>
          </a:prstGeom>
          <a:noFill/>
        </p:spPr>
        <p:txBody>
          <a:bodyPr wrap="square" rtlCol="0">
            <a:spAutoFit/>
          </a:bodyPr>
          <a:lstStyle/>
          <a:p>
            <a:pPr algn="ctr"/>
            <a:r>
              <a:rPr lang="en-US" sz="4400" b="1" dirty="0">
                <a:solidFill>
                  <a:schemeClr val="bg1"/>
                </a:solidFill>
              </a:rPr>
              <a:t>Dashboards</a:t>
            </a:r>
            <a:endParaRPr lang="en-IN" sz="4400" b="1" dirty="0">
              <a:solidFill>
                <a:schemeClr val="bg1"/>
              </a:solidFill>
            </a:endParaRPr>
          </a:p>
        </p:txBody>
      </p:sp>
      <p:cxnSp>
        <p:nvCxnSpPr>
          <p:cNvPr id="8" name="Straight Connector 7">
            <a:extLst>
              <a:ext uri="{FF2B5EF4-FFF2-40B4-BE49-F238E27FC236}">
                <a16:creationId xmlns:a16="http://schemas.microsoft.com/office/drawing/2014/main" id="{0B24F025-9C4C-B4B8-1FD9-D3CAB4FD6F5A}"/>
              </a:ext>
            </a:extLst>
          </p:cNvPr>
          <p:cNvCxnSpPr>
            <a:cxnSpLocks/>
            <a:stCxn id="2" idx="7"/>
            <a:endCxn id="36" idx="1"/>
          </p:cNvCxnSpPr>
          <p:nvPr/>
        </p:nvCxnSpPr>
        <p:spPr>
          <a:xfrm flipV="1">
            <a:off x="7803626" y="1297209"/>
            <a:ext cx="1691620" cy="453869"/>
          </a:xfrm>
          <a:prstGeom prst="line">
            <a:avLst/>
          </a:prstGeom>
          <a:ln w="381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6058FB-49CE-3B2E-FB2D-16AF9A68FF64}"/>
              </a:ext>
            </a:extLst>
          </p:cNvPr>
          <p:cNvCxnSpPr>
            <a:cxnSpLocks/>
            <a:endCxn id="2" idx="3"/>
          </p:cNvCxnSpPr>
          <p:nvPr/>
        </p:nvCxnSpPr>
        <p:spPr>
          <a:xfrm flipV="1">
            <a:off x="2744300" y="5106922"/>
            <a:ext cx="1703482" cy="290306"/>
          </a:xfrm>
          <a:prstGeom prst="line">
            <a:avLst/>
          </a:prstGeom>
          <a:ln w="381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FBA2EF-EC6E-8A99-72E4-397BFED36E11}"/>
              </a:ext>
            </a:extLst>
          </p:cNvPr>
          <p:cNvCxnSpPr>
            <a:cxnSpLocks/>
            <a:stCxn id="32" idx="3"/>
            <a:endCxn id="2" idx="1"/>
          </p:cNvCxnSpPr>
          <p:nvPr/>
        </p:nvCxnSpPr>
        <p:spPr>
          <a:xfrm>
            <a:off x="2744300" y="1297209"/>
            <a:ext cx="1703482" cy="453869"/>
          </a:xfrm>
          <a:prstGeom prst="line">
            <a:avLst/>
          </a:prstGeom>
          <a:ln w="381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88221A5-8B42-C376-50E2-3C6C66407D20}"/>
              </a:ext>
            </a:extLst>
          </p:cNvPr>
          <p:cNvCxnSpPr>
            <a:cxnSpLocks/>
            <a:stCxn id="2" idx="5"/>
            <a:endCxn id="42" idx="1"/>
          </p:cNvCxnSpPr>
          <p:nvPr/>
        </p:nvCxnSpPr>
        <p:spPr>
          <a:xfrm>
            <a:off x="7803626" y="5106922"/>
            <a:ext cx="1691620" cy="288950"/>
          </a:xfrm>
          <a:prstGeom prst="line">
            <a:avLst/>
          </a:prstGeom>
          <a:ln w="381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8EC7D9BC-0E90-1B48-AC8D-28FD1E37791B}"/>
                  </a:ext>
                </a:extLst>
              </p:cNvPr>
              <p:cNvGraphicFramePr>
                <a:graphicFrameLocks noChangeAspect="1"/>
              </p:cNvGraphicFramePr>
              <p:nvPr>
                <p:extLst>
                  <p:ext uri="{D42A27DB-BD31-4B8C-83A1-F6EECF244321}">
                    <p14:modId xmlns:p14="http://schemas.microsoft.com/office/powerpoint/2010/main" val="4021754856"/>
                  </p:ext>
                </p:extLst>
              </p:nvPr>
            </p:nvGraphicFramePr>
            <p:xfrm>
              <a:off x="1006076" y="428097"/>
              <a:ext cx="1738224" cy="1738224"/>
            </p:xfrm>
            <a:graphic>
              <a:graphicData uri="http://schemas.microsoft.com/office/powerpoint/2016/slidezoom">
                <pslz:sldZm>
                  <pslz:sldZmObj sldId="259" cId="1428010929">
                    <pslz:zmPr id="{A390D190-F643-49C7-883B-87D6C5CCF03B}"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38224" cy="1738224"/>
                        </a:xfrm>
                        <a:prstGeom prst="rect">
                          <a:avLst/>
                        </a:prstGeom>
                      </p166:spPr>
                    </pslz:zmPr>
                  </pslz:sldZmObj>
                </pslz:sldZm>
              </a:graphicData>
            </a:graphic>
          </p:graphicFrame>
        </mc:Choice>
        <mc:Fallback xmlns="">
          <p:pic>
            <p:nvPicPr>
              <p:cNvPr id="32" name="Slide Zoom 31">
                <a:hlinkClick r:id="rId5" action="ppaction://hlinksldjump"/>
                <a:extLst>
                  <a:ext uri="{FF2B5EF4-FFF2-40B4-BE49-F238E27FC236}">
                    <a16:creationId xmlns:a16="http://schemas.microsoft.com/office/drawing/2014/main" id="{8EC7D9BC-0E90-1B48-AC8D-28FD1E37791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006076" y="428097"/>
                <a:ext cx="1738224" cy="173822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9FE6EB68-FCDF-FC4A-55B7-14F4B84E2757}"/>
                  </a:ext>
                </a:extLst>
              </p:cNvPr>
              <p:cNvGraphicFramePr>
                <a:graphicFrameLocks noChangeAspect="1"/>
              </p:cNvGraphicFramePr>
              <p:nvPr>
                <p:extLst>
                  <p:ext uri="{D42A27DB-BD31-4B8C-83A1-F6EECF244321}">
                    <p14:modId xmlns:p14="http://schemas.microsoft.com/office/powerpoint/2010/main" val="3764401663"/>
                  </p:ext>
                </p:extLst>
              </p:nvPr>
            </p:nvGraphicFramePr>
            <p:xfrm>
              <a:off x="9495246" y="428097"/>
              <a:ext cx="1738224" cy="1738224"/>
            </p:xfrm>
            <a:graphic>
              <a:graphicData uri="http://schemas.microsoft.com/office/powerpoint/2016/slidezoom">
                <pslz:sldZm>
                  <pslz:sldZmObj sldId="271" cId="2761553818">
                    <pslz:zmPr id="{5469030B-9A9B-4314-8A0F-FB2FD483F5DE}"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738224" cy="1738224"/>
                        </a:xfrm>
                        <a:prstGeom prst="rect">
                          <a:avLst/>
                        </a:prstGeom>
                      </p166:spPr>
                    </pslz:zmPr>
                  </pslz:sldZmObj>
                </pslz:sldZm>
              </a:graphicData>
            </a:graphic>
          </p:graphicFrame>
        </mc:Choice>
        <mc:Fallback xmlns="">
          <p:pic>
            <p:nvPicPr>
              <p:cNvPr id="36" name="Slide Zoom 35">
                <a:hlinkClick r:id="rId8" action="ppaction://hlinksldjump"/>
                <a:extLst>
                  <a:ext uri="{FF2B5EF4-FFF2-40B4-BE49-F238E27FC236}">
                    <a16:creationId xmlns:a16="http://schemas.microsoft.com/office/drawing/2014/main" id="{9FE6EB68-FCDF-FC4A-55B7-14F4B84E2757}"/>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495246" y="428097"/>
                <a:ext cx="1738224" cy="173822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59E80D95-5347-AA37-AC5D-9C55E1E540FD}"/>
                  </a:ext>
                </a:extLst>
              </p:cNvPr>
              <p:cNvGraphicFramePr>
                <a:graphicFrameLocks noChangeAspect="1"/>
              </p:cNvGraphicFramePr>
              <p:nvPr>
                <p:extLst>
                  <p:ext uri="{D42A27DB-BD31-4B8C-83A1-F6EECF244321}">
                    <p14:modId xmlns:p14="http://schemas.microsoft.com/office/powerpoint/2010/main" val="84349501"/>
                  </p:ext>
                </p:extLst>
              </p:nvPr>
            </p:nvGraphicFramePr>
            <p:xfrm>
              <a:off x="9495246" y="4525404"/>
              <a:ext cx="1738224" cy="1740936"/>
            </p:xfrm>
            <a:graphic>
              <a:graphicData uri="http://schemas.microsoft.com/office/powerpoint/2016/slidezoom">
                <pslz:sldZm>
                  <pslz:sldZmObj sldId="273" cId="137756930">
                    <pslz:zmPr id="{6B2C534C-B0C4-4DFC-BD69-07D86DF111C5}"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738224" cy="1740936"/>
                        </a:xfrm>
                        <a:prstGeom prst="rect">
                          <a:avLst/>
                        </a:prstGeom>
                      </p166:spPr>
                    </pslz:zmPr>
                  </pslz:sldZmObj>
                </pslz:sldZm>
              </a:graphicData>
            </a:graphic>
          </p:graphicFrame>
        </mc:Choice>
        <mc:Fallback xmlns="">
          <p:pic>
            <p:nvPicPr>
              <p:cNvPr id="42" name="Slide Zoom 41">
                <a:hlinkClick r:id="rId11" action="ppaction://hlinksldjump"/>
                <a:extLst>
                  <a:ext uri="{FF2B5EF4-FFF2-40B4-BE49-F238E27FC236}">
                    <a16:creationId xmlns:a16="http://schemas.microsoft.com/office/drawing/2014/main" id="{59E80D95-5347-AA37-AC5D-9C55E1E540FD}"/>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9495246" y="4525404"/>
                <a:ext cx="1738224" cy="174093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DCE19DB2-A03B-FE7D-E0CC-297990B90833}"/>
                  </a:ext>
                </a:extLst>
              </p:cNvPr>
              <p:cNvGraphicFramePr>
                <a:graphicFrameLocks noChangeAspect="1"/>
              </p:cNvGraphicFramePr>
              <p:nvPr>
                <p:extLst>
                  <p:ext uri="{D42A27DB-BD31-4B8C-83A1-F6EECF244321}">
                    <p14:modId xmlns:p14="http://schemas.microsoft.com/office/powerpoint/2010/main" val="4249124452"/>
                  </p:ext>
                </p:extLst>
              </p:nvPr>
            </p:nvGraphicFramePr>
            <p:xfrm>
              <a:off x="1006076" y="4525404"/>
              <a:ext cx="1738223" cy="1738223"/>
            </p:xfrm>
            <a:graphic>
              <a:graphicData uri="http://schemas.microsoft.com/office/powerpoint/2016/slidezoom">
                <pslz:sldZm>
                  <pslz:sldZmObj sldId="274" cId="3451605653">
                    <pslz:zmPr id="{945E7EBA-E9AC-470C-BC0F-B7B52F651869}"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1738223" cy="1738223"/>
                        </a:xfrm>
                        <a:prstGeom prst="rect">
                          <a:avLst/>
                        </a:prstGeom>
                      </p166:spPr>
                    </pslz:zmPr>
                  </pslz:sldZmObj>
                </pslz:sldZm>
              </a:graphicData>
            </a:graphic>
          </p:graphicFrame>
        </mc:Choice>
        <mc:Fallback xmlns="">
          <p:pic>
            <p:nvPicPr>
              <p:cNvPr id="45" name="Slide Zoom 44">
                <a:hlinkClick r:id="rId14" action="ppaction://hlinksldjump"/>
                <a:extLst>
                  <a:ext uri="{FF2B5EF4-FFF2-40B4-BE49-F238E27FC236}">
                    <a16:creationId xmlns:a16="http://schemas.microsoft.com/office/drawing/2014/main" id="{DCE19DB2-A03B-FE7D-E0CC-297990B90833}"/>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1006076" y="4525404"/>
                <a:ext cx="1738223" cy="1738223"/>
              </a:xfrm>
              <a:prstGeom prst="rect">
                <a:avLst/>
              </a:prstGeom>
            </p:spPr>
          </p:pic>
        </mc:Fallback>
      </mc:AlternateContent>
    </p:spTree>
    <p:extLst>
      <p:ext uri="{BB962C8B-B14F-4D97-AF65-F5344CB8AC3E}">
        <p14:creationId xmlns:p14="http://schemas.microsoft.com/office/powerpoint/2010/main" val="284232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08556-50BA-F37C-F8F6-DA4A030D56C2}"/>
              </a:ext>
            </a:extLst>
          </p:cNvPr>
          <p:cNvSpPr>
            <a:spLocks noGrp="1"/>
          </p:cNvSpPr>
          <p:nvPr>
            <p:ph type="title"/>
          </p:nvPr>
        </p:nvSpPr>
        <p:spPr>
          <a:xfrm>
            <a:off x="774440" y="141638"/>
            <a:ext cx="10881360" cy="1069848"/>
          </a:xfrm>
        </p:spPr>
        <p:txBody>
          <a:bodyPr/>
          <a:lstStyle/>
          <a:p>
            <a:r>
              <a:rPr lang="en-IN" dirty="0"/>
              <a:t>Excel dashboard</a:t>
            </a:r>
          </a:p>
        </p:txBody>
      </p:sp>
      <p:pic>
        <p:nvPicPr>
          <p:cNvPr id="6" name="Picture 5">
            <a:extLst>
              <a:ext uri="{FF2B5EF4-FFF2-40B4-BE49-F238E27FC236}">
                <a16:creationId xmlns:a16="http://schemas.microsoft.com/office/drawing/2014/main" id="{A936E41A-1EEC-5561-5045-16F72A4EA1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98941" y="113284"/>
            <a:ext cx="1025590" cy="997059"/>
          </a:xfrm>
          <a:prstGeom prst="rect">
            <a:avLst/>
          </a:prstGeom>
        </p:spPr>
      </p:pic>
      <p:pic>
        <p:nvPicPr>
          <p:cNvPr id="5" name="Picture 4">
            <a:extLst>
              <a:ext uri="{FF2B5EF4-FFF2-40B4-BE49-F238E27FC236}">
                <a16:creationId xmlns:a16="http://schemas.microsoft.com/office/drawing/2014/main" id="{E96E8FBD-FB91-8CC4-818B-89E4654DEE96}"/>
              </a:ext>
            </a:extLst>
          </p:cNvPr>
          <p:cNvPicPr>
            <a:picLocks noChangeAspect="1"/>
          </p:cNvPicPr>
          <p:nvPr/>
        </p:nvPicPr>
        <p:blipFill>
          <a:blip r:embed="rId4">
            <a:extLst>
              <a:ext uri="{28A0092B-C50C-407E-A947-70E740481C1C}">
                <a14:useLocalDpi xmlns:a14="http://schemas.microsoft.com/office/drawing/2010/main" val="0"/>
              </a:ext>
            </a:extLst>
          </a:blip>
          <a:srcRect t="527" b="-1"/>
          <a:stretch/>
        </p:blipFill>
        <p:spPr>
          <a:xfrm>
            <a:off x="1319791" y="1239840"/>
            <a:ext cx="9552418" cy="5355408"/>
          </a:xfrm>
          <a:prstGeom prst="rect">
            <a:avLst/>
          </a:prstGeom>
        </p:spPr>
      </p:pic>
    </p:spTree>
    <p:extLst>
      <p:ext uri="{BB962C8B-B14F-4D97-AF65-F5344CB8AC3E}">
        <p14:creationId xmlns:p14="http://schemas.microsoft.com/office/powerpoint/2010/main" val="142801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FF74-82C6-F403-544F-008C6EAC928A}"/>
              </a:ext>
            </a:extLst>
          </p:cNvPr>
          <p:cNvSpPr>
            <a:spLocks noGrp="1"/>
          </p:cNvSpPr>
          <p:nvPr>
            <p:ph type="title"/>
          </p:nvPr>
        </p:nvSpPr>
        <p:spPr>
          <a:xfrm>
            <a:off x="766416" y="225614"/>
            <a:ext cx="10881360" cy="1069848"/>
          </a:xfrm>
        </p:spPr>
        <p:txBody>
          <a:bodyPr/>
          <a:lstStyle/>
          <a:p>
            <a:r>
              <a:rPr lang="en-IN" dirty="0"/>
              <a:t>Power bi dashboard</a:t>
            </a:r>
          </a:p>
        </p:txBody>
      </p:sp>
      <p:pic>
        <p:nvPicPr>
          <p:cNvPr id="4" name="Picture 3">
            <a:extLst>
              <a:ext uri="{FF2B5EF4-FFF2-40B4-BE49-F238E27FC236}">
                <a16:creationId xmlns:a16="http://schemas.microsoft.com/office/drawing/2014/main" id="{A01F9E22-7645-9C46-D9AE-AC67F108E2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96538" y="326664"/>
            <a:ext cx="1744825" cy="727695"/>
          </a:xfrm>
          <a:prstGeom prst="rect">
            <a:avLst/>
          </a:prstGeom>
        </p:spPr>
      </p:pic>
      <p:pic>
        <p:nvPicPr>
          <p:cNvPr id="3" name="2024-01-28 19-26-59">
            <a:hlinkClick r:id="" action="ppaction://media"/>
            <a:extLst>
              <a:ext uri="{FF2B5EF4-FFF2-40B4-BE49-F238E27FC236}">
                <a16:creationId xmlns:a16="http://schemas.microsoft.com/office/drawing/2014/main" id="{62989211-1B20-FB32-6DA7-A1231BB24F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3393" t="18623" r="17506" b="12500"/>
          <a:stretch/>
        </p:blipFill>
        <p:spPr>
          <a:xfrm>
            <a:off x="766415" y="1054359"/>
            <a:ext cx="9917135" cy="5094766"/>
          </a:xfrm>
          <a:prstGeom prst="rect">
            <a:avLst/>
          </a:prstGeom>
        </p:spPr>
      </p:pic>
    </p:spTree>
    <p:extLst>
      <p:ext uri="{BB962C8B-B14F-4D97-AF65-F5344CB8AC3E}">
        <p14:creationId xmlns:p14="http://schemas.microsoft.com/office/powerpoint/2010/main" val="27615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58230A-9056-EA24-81B6-37DAED5B1DCF}"/>
              </a:ext>
            </a:extLst>
          </p:cNvPr>
          <p:cNvSpPr>
            <a:spLocks noGrp="1"/>
          </p:cNvSpPr>
          <p:nvPr>
            <p:ph type="title"/>
          </p:nvPr>
        </p:nvSpPr>
        <p:spPr>
          <a:xfrm>
            <a:off x="794408" y="122977"/>
            <a:ext cx="10881360" cy="1069848"/>
          </a:xfrm>
        </p:spPr>
        <p:txBody>
          <a:bodyPr/>
          <a:lstStyle/>
          <a:p>
            <a:r>
              <a:rPr lang="en-IN"/>
              <a:t>Tableau dashboard</a:t>
            </a:r>
            <a:endParaRPr lang="en-IN" dirty="0"/>
          </a:p>
        </p:txBody>
      </p:sp>
      <p:pic>
        <p:nvPicPr>
          <p:cNvPr id="7" name="Picture 6">
            <a:extLst>
              <a:ext uri="{FF2B5EF4-FFF2-40B4-BE49-F238E27FC236}">
                <a16:creationId xmlns:a16="http://schemas.microsoft.com/office/drawing/2014/main" id="{D3A67976-5CA4-C5F6-3258-4CE468A8CED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08710" y="122977"/>
            <a:ext cx="1894115" cy="1069848"/>
          </a:xfrm>
          <a:prstGeom prst="rect">
            <a:avLst/>
          </a:prstGeom>
        </p:spPr>
      </p:pic>
      <p:pic>
        <p:nvPicPr>
          <p:cNvPr id="5" name="Finance Tableau">
            <a:hlinkClick r:id="" action="ppaction://media"/>
            <a:extLst>
              <a:ext uri="{FF2B5EF4-FFF2-40B4-BE49-F238E27FC236}">
                <a16:creationId xmlns:a16="http://schemas.microsoft.com/office/drawing/2014/main" id="{8EB1AEB6-91F2-DF6D-C430-209A8C92A20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30" t="753" r="607" b="4347"/>
          <a:stretch/>
        </p:blipFill>
        <p:spPr>
          <a:xfrm>
            <a:off x="1642188" y="1119673"/>
            <a:ext cx="8882744" cy="4786605"/>
          </a:xfrm>
          <a:prstGeom prst="rect">
            <a:avLst/>
          </a:prstGeom>
        </p:spPr>
      </p:pic>
    </p:spTree>
    <p:extLst>
      <p:ext uri="{BB962C8B-B14F-4D97-AF65-F5344CB8AC3E}">
        <p14:creationId xmlns:p14="http://schemas.microsoft.com/office/powerpoint/2010/main" val="345160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F911-A288-E058-DE6B-EC3AEFC8F66E}"/>
              </a:ext>
            </a:extLst>
          </p:cNvPr>
          <p:cNvSpPr>
            <a:spLocks noGrp="1"/>
          </p:cNvSpPr>
          <p:nvPr>
            <p:ph type="title"/>
          </p:nvPr>
        </p:nvSpPr>
        <p:spPr>
          <a:xfrm>
            <a:off x="794408" y="122978"/>
            <a:ext cx="10881360" cy="1069848"/>
          </a:xfrm>
        </p:spPr>
        <p:txBody>
          <a:bodyPr/>
          <a:lstStyle/>
          <a:p>
            <a:r>
              <a:rPr lang="en-IN" dirty="0"/>
              <a:t>Mysql query &amp; output</a:t>
            </a:r>
          </a:p>
        </p:txBody>
      </p:sp>
      <p:pic>
        <p:nvPicPr>
          <p:cNvPr id="3" name="Picture 10">
            <a:extLst>
              <a:ext uri="{FF2B5EF4-FFF2-40B4-BE49-F238E27FC236}">
                <a16:creationId xmlns:a16="http://schemas.microsoft.com/office/drawing/2014/main" id="{EBC14709-D440-7B26-E9C4-53CC36E56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8" b="128"/>
          <a:stretch>
            <a:fillRect/>
          </a:stretch>
        </p:blipFill>
        <p:spPr bwMode="auto">
          <a:xfrm>
            <a:off x="7903612" y="122978"/>
            <a:ext cx="960470" cy="845820"/>
          </a:xfrm>
          <a:prstGeom prst="rect">
            <a:avLst/>
          </a:prstGeom>
          <a:noFill/>
          <a:extLst>
            <a:ext uri="{909E8E84-426E-40DD-AFC4-6F175D3DCCD1}">
              <a14:hiddenFill xmlns:a14="http://schemas.microsoft.com/office/drawing/2010/main">
                <a:solidFill>
                  <a:srgbClr val="FFFFFF"/>
                </a:solidFill>
              </a14:hiddenFill>
            </a:ext>
          </a:extLst>
        </p:spPr>
      </p:pic>
      <p:pic>
        <p:nvPicPr>
          <p:cNvPr id="4" name="Finance_SQL">
            <a:hlinkClick r:id="" action="ppaction://media"/>
            <a:extLst>
              <a:ext uri="{FF2B5EF4-FFF2-40B4-BE49-F238E27FC236}">
                <a16:creationId xmlns:a16="http://schemas.microsoft.com/office/drawing/2014/main" id="{9A785131-92B4-6CA5-41A7-5BC5D5DBB89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656" t="4025" r="20478" b="22657"/>
          <a:stretch/>
        </p:blipFill>
        <p:spPr>
          <a:xfrm>
            <a:off x="1511559" y="1119673"/>
            <a:ext cx="9153331" cy="4786605"/>
          </a:xfrm>
          <a:prstGeom prst="rect">
            <a:avLst/>
          </a:prstGeom>
        </p:spPr>
      </p:pic>
    </p:spTree>
    <p:extLst>
      <p:ext uri="{BB962C8B-B14F-4D97-AF65-F5344CB8AC3E}">
        <p14:creationId xmlns:p14="http://schemas.microsoft.com/office/powerpoint/2010/main" val="13775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45311-6DC4-F850-2291-4EEF7CE8CD1A}"/>
              </a:ext>
            </a:extLst>
          </p:cNvPr>
          <p:cNvSpPr>
            <a:spLocks noGrp="1"/>
          </p:cNvSpPr>
          <p:nvPr>
            <p:ph type="title"/>
          </p:nvPr>
        </p:nvSpPr>
        <p:spPr>
          <a:xfrm>
            <a:off x="1656588" y="290928"/>
            <a:ext cx="8878824" cy="1069848"/>
          </a:xfrm>
        </p:spPr>
        <p:txBody>
          <a:bodyPr/>
          <a:lstStyle/>
          <a:p>
            <a:r>
              <a:rPr lang="en-IN" dirty="0"/>
              <a:t>Kpi’s</a:t>
            </a:r>
          </a:p>
        </p:txBody>
      </p:sp>
      <p:sp>
        <p:nvSpPr>
          <p:cNvPr id="4" name="Text Placeholder 3">
            <a:extLst>
              <a:ext uri="{FF2B5EF4-FFF2-40B4-BE49-F238E27FC236}">
                <a16:creationId xmlns:a16="http://schemas.microsoft.com/office/drawing/2014/main" id="{C56E13EC-A9F5-2E51-37F7-99AFF85EC36F}"/>
              </a:ext>
            </a:extLst>
          </p:cNvPr>
          <p:cNvSpPr>
            <a:spLocks noGrp="1"/>
          </p:cNvSpPr>
          <p:nvPr>
            <p:ph type="body" sz="quarter" idx="12"/>
          </p:nvPr>
        </p:nvSpPr>
        <p:spPr>
          <a:xfrm>
            <a:off x="1656588" y="1526302"/>
            <a:ext cx="2098157" cy="702770"/>
          </a:xfrm>
        </p:spPr>
        <p:txBody>
          <a:bodyPr/>
          <a:lstStyle/>
          <a:p>
            <a:r>
              <a:rPr lang="en-IN" dirty="0"/>
              <a:t>Excel</a:t>
            </a:r>
          </a:p>
        </p:txBody>
      </p:sp>
      <p:sp>
        <p:nvSpPr>
          <p:cNvPr id="5" name="Text Placeholder 4">
            <a:extLst>
              <a:ext uri="{FF2B5EF4-FFF2-40B4-BE49-F238E27FC236}">
                <a16:creationId xmlns:a16="http://schemas.microsoft.com/office/drawing/2014/main" id="{09D59932-E886-AC36-D9C2-A4036C3DCC43}"/>
              </a:ext>
            </a:extLst>
          </p:cNvPr>
          <p:cNvSpPr>
            <a:spLocks noGrp="1"/>
          </p:cNvSpPr>
          <p:nvPr>
            <p:ph type="body" sz="quarter" idx="13"/>
          </p:nvPr>
        </p:nvSpPr>
        <p:spPr>
          <a:xfrm>
            <a:off x="1660769" y="2285253"/>
            <a:ext cx="2093976" cy="4040902"/>
          </a:xfrm>
        </p:spPr>
        <p:txBody>
          <a:bodyPr/>
          <a:lstStyle/>
          <a:p>
            <a:pPr marL="285750" indent="-285750">
              <a:buFont typeface="Arial" panose="020B0604020202020204" pitchFamily="34" charset="0"/>
              <a:buChar char="•"/>
            </a:pPr>
            <a:r>
              <a:rPr lang="en-US" dirty="0">
                <a:latin typeface="+mj-lt"/>
              </a:rPr>
              <a:t>Sum of </a:t>
            </a:r>
            <a:r>
              <a:rPr lang="en-US" dirty="0" err="1">
                <a:latin typeface="+mj-lt"/>
              </a:rPr>
              <a:t>loan_amnt</a:t>
            </a:r>
            <a:r>
              <a:rPr lang="en-US" dirty="0">
                <a:latin typeface="+mj-lt"/>
              </a:rPr>
              <a:t> by grade</a:t>
            </a:r>
          </a:p>
          <a:p>
            <a:pPr marL="285750" indent="-285750">
              <a:buFont typeface="Arial" panose="020B0604020202020204" pitchFamily="34" charset="0"/>
              <a:buChar char="•"/>
            </a:pPr>
            <a:r>
              <a:rPr lang="en-US" dirty="0">
                <a:latin typeface="+mj-lt"/>
              </a:rPr>
              <a:t>Sum of Funded Amount by </a:t>
            </a:r>
            <a:r>
              <a:rPr lang="en-US" dirty="0" err="1">
                <a:latin typeface="+mj-lt"/>
              </a:rPr>
              <a:t>loan_status</a:t>
            </a:r>
            <a:endParaRPr lang="en-US" dirty="0">
              <a:latin typeface="+mj-lt"/>
            </a:endParaRPr>
          </a:p>
          <a:p>
            <a:pPr marL="285750" indent="-285750">
              <a:buFont typeface="Arial" panose="020B0604020202020204" pitchFamily="34" charset="0"/>
              <a:buChar char="•"/>
            </a:pPr>
            <a:r>
              <a:rPr lang="en-US" dirty="0">
                <a:latin typeface="+mj-lt"/>
              </a:rPr>
              <a:t>Count of status by year</a:t>
            </a:r>
          </a:p>
          <a:p>
            <a:pPr marL="285750" indent="-285750">
              <a:buFont typeface="Arial" panose="020B0604020202020204" pitchFamily="34" charset="0"/>
              <a:buChar char="•"/>
            </a:pPr>
            <a:r>
              <a:rPr lang="en-US" dirty="0">
                <a:latin typeface="+mj-lt"/>
              </a:rPr>
              <a:t>Top 5 Purpose For Loan </a:t>
            </a:r>
          </a:p>
          <a:p>
            <a:pPr marL="285750" indent="-285750">
              <a:buFont typeface="Arial" panose="020B0604020202020204" pitchFamily="34" charset="0"/>
              <a:buChar char="•"/>
            </a:pPr>
            <a:r>
              <a:rPr lang="en-US" dirty="0">
                <a:latin typeface="+mj-lt"/>
              </a:rPr>
              <a:t>Sum of </a:t>
            </a:r>
            <a:r>
              <a:rPr lang="en-US" dirty="0" err="1">
                <a:latin typeface="+mj-lt"/>
              </a:rPr>
              <a:t>funds_inv</a:t>
            </a:r>
            <a:r>
              <a:rPr lang="en-US" dirty="0">
                <a:latin typeface="+mj-lt"/>
              </a:rPr>
              <a:t> </a:t>
            </a:r>
            <a:r>
              <a:rPr lang="en-US" dirty="0" err="1">
                <a:latin typeface="+mj-lt"/>
              </a:rPr>
              <a:t>amnt</a:t>
            </a:r>
            <a:r>
              <a:rPr lang="en-US" dirty="0">
                <a:latin typeface="+mj-lt"/>
              </a:rPr>
              <a:t> by Year, </a:t>
            </a:r>
            <a:r>
              <a:rPr lang="en-US" dirty="0" err="1">
                <a:latin typeface="+mj-lt"/>
              </a:rPr>
              <a:t>home_ownership</a:t>
            </a:r>
            <a:r>
              <a:rPr lang="en-US" dirty="0">
                <a:latin typeface="+mj-lt"/>
              </a:rPr>
              <a:t>.</a:t>
            </a:r>
          </a:p>
          <a:p>
            <a:pPr marL="285750" indent="-285750">
              <a:buFont typeface="Arial" panose="020B0604020202020204" pitchFamily="34" charset="0"/>
              <a:buChar char="•"/>
            </a:pPr>
            <a:r>
              <a:rPr lang="en-US" sz="1400" dirty="0">
                <a:latin typeface="Aptos" panose="020B0004020202020204" pitchFamily="34" charset="0"/>
                <a:ea typeface="Cambria Math" panose="02040503050406030204" pitchFamily="18" charset="0"/>
              </a:rPr>
              <a:t>Sum of </a:t>
            </a:r>
            <a:r>
              <a:rPr lang="en-US" sz="1400" dirty="0" err="1">
                <a:latin typeface="Aptos" panose="020B0004020202020204" pitchFamily="34" charset="0"/>
                <a:ea typeface="Cambria Math" panose="02040503050406030204" pitchFamily="18" charset="0"/>
              </a:rPr>
              <a:t>funded_amnt</a:t>
            </a:r>
            <a:r>
              <a:rPr lang="en-US" sz="1400" dirty="0">
                <a:latin typeface="Aptos" panose="020B0004020202020204" pitchFamily="34" charset="0"/>
                <a:ea typeface="Cambria Math" panose="02040503050406030204" pitchFamily="18" charset="0"/>
              </a:rPr>
              <a:t> by </a:t>
            </a:r>
            <a:r>
              <a:rPr lang="en-US" sz="1400" dirty="0" err="1">
                <a:latin typeface="Aptos" panose="020B0004020202020204" pitchFamily="34" charset="0"/>
                <a:ea typeface="Cambria Math" panose="02040503050406030204" pitchFamily="18" charset="0"/>
              </a:rPr>
              <a:t>addr_state</a:t>
            </a:r>
            <a:endParaRPr lang="en-US" sz="1400" dirty="0">
              <a:latin typeface="Aptos" panose="020B0004020202020204" pitchFamily="34" charset="0"/>
              <a:ea typeface="Cambria Math" panose="02040503050406030204" pitchFamily="18" charset="0"/>
            </a:endParaRPr>
          </a:p>
          <a:p>
            <a:pPr marL="285750" indent="-285750">
              <a:buFont typeface="Arial" panose="020B0604020202020204" pitchFamily="34" charset="0"/>
              <a:buChar char="•"/>
            </a:pPr>
            <a:endParaRPr lang="en-US" sz="1400" dirty="0">
              <a:latin typeface="Aptos" panose="020B0004020202020204" pitchFamily="34" charset="0"/>
              <a:ea typeface="Cambria Math" panose="02040503050406030204" pitchFamily="18" charset="0"/>
            </a:endParaRPr>
          </a:p>
          <a:p>
            <a:pPr marL="285750" indent="-285750">
              <a:buFont typeface="Arial" panose="020B0604020202020204" pitchFamily="34" charset="0"/>
              <a:buChar char="•"/>
            </a:pPr>
            <a:endParaRPr lang="en-IN" dirty="0">
              <a:latin typeface="+mj-lt"/>
            </a:endParaRPr>
          </a:p>
          <a:p>
            <a:endParaRPr lang="en-IN" dirty="0"/>
          </a:p>
        </p:txBody>
      </p:sp>
      <p:sp>
        <p:nvSpPr>
          <p:cNvPr id="6" name="Text Placeholder 5">
            <a:extLst>
              <a:ext uri="{FF2B5EF4-FFF2-40B4-BE49-F238E27FC236}">
                <a16:creationId xmlns:a16="http://schemas.microsoft.com/office/drawing/2014/main" id="{6D4232D9-59BF-A033-38FB-91D6198852AB}"/>
              </a:ext>
            </a:extLst>
          </p:cNvPr>
          <p:cNvSpPr>
            <a:spLocks noGrp="1"/>
          </p:cNvSpPr>
          <p:nvPr>
            <p:ph type="body" sz="quarter" idx="14"/>
          </p:nvPr>
        </p:nvSpPr>
        <p:spPr>
          <a:xfrm>
            <a:off x="3814181" y="1526302"/>
            <a:ext cx="2103120" cy="704088"/>
          </a:xfrm>
        </p:spPr>
        <p:txBody>
          <a:bodyPr/>
          <a:lstStyle/>
          <a:p>
            <a:r>
              <a:rPr lang="en-IN" dirty="0"/>
              <a:t>Power bi</a:t>
            </a:r>
          </a:p>
        </p:txBody>
      </p:sp>
      <p:sp>
        <p:nvSpPr>
          <p:cNvPr id="7" name="Text Placeholder 6">
            <a:extLst>
              <a:ext uri="{FF2B5EF4-FFF2-40B4-BE49-F238E27FC236}">
                <a16:creationId xmlns:a16="http://schemas.microsoft.com/office/drawing/2014/main" id="{ADEAFB26-8B0A-8058-1A88-171D7F6FD627}"/>
              </a:ext>
            </a:extLst>
          </p:cNvPr>
          <p:cNvSpPr>
            <a:spLocks noGrp="1"/>
          </p:cNvSpPr>
          <p:nvPr>
            <p:ph type="body" sz="quarter" idx="15"/>
          </p:nvPr>
        </p:nvSpPr>
        <p:spPr>
          <a:xfrm>
            <a:off x="3821039" y="2285253"/>
            <a:ext cx="2093976" cy="4040901"/>
          </a:xfrm>
        </p:spPr>
        <p:txBody>
          <a:bodyPr/>
          <a:lstStyle/>
          <a:p>
            <a:pPr marL="285750" indent="-285750">
              <a:buFont typeface="Arial" panose="020B0604020202020204" pitchFamily="34" charset="0"/>
              <a:buChar char="•"/>
            </a:pPr>
            <a:r>
              <a:rPr lang="en-US" dirty="0">
                <a:latin typeface="+mj-lt"/>
              </a:rPr>
              <a:t>State wise loan information (Matrix)</a:t>
            </a:r>
          </a:p>
          <a:p>
            <a:pPr marL="285750" indent="-285750">
              <a:buFont typeface="Arial" panose="020B0604020202020204" pitchFamily="34" charset="0"/>
              <a:buChar char="•"/>
            </a:pPr>
            <a:r>
              <a:rPr lang="en-US" dirty="0">
                <a:latin typeface="+mj-lt"/>
              </a:rPr>
              <a:t>Bar chart for every parameters</a:t>
            </a:r>
          </a:p>
          <a:p>
            <a:pPr marL="285750" indent="-285750">
              <a:buFont typeface="Arial" panose="020B0604020202020204" pitchFamily="34" charset="0"/>
              <a:buChar char="•"/>
            </a:pPr>
            <a:r>
              <a:rPr lang="en-US" dirty="0">
                <a:latin typeface="+mj-lt"/>
              </a:rPr>
              <a:t>Repayment rate</a:t>
            </a:r>
          </a:p>
          <a:p>
            <a:pPr marL="285750" indent="-285750">
              <a:buFont typeface="Arial" panose="020B0604020202020204" pitchFamily="34" charset="0"/>
              <a:buChar char="•"/>
            </a:pPr>
            <a:r>
              <a:rPr lang="en-US" dirty="0">
                <a:latin typeface="+mj-lt"/>
              </a:rPr>
              <a:t>Sum loan, </a:t>
            </a:r>
            <a:r>
              <a:rPr lang="en-US" dirty="0" err="1">
                <a:latin typeface="+mj-lt"/>
              </a:rPr>
              <a:t>funds_inv</a:t>
            </a:r>
            <a:r>
              <a:rPr lang="en-US" dirty="0">
                <a:latin typeface="+mj-lt"/>
              </a:rPr>
              <a:t> </a:t>
            </a:r>
            <a:r>
              <a:rPr lang="en-US" dirty="0" err="1">
                <a:latin typeface="+mj-lt"/>
              </a:rPr>
              <a:t>amnt</a:t>
            </a:r>
            <a:r>
              <a:rPr lang="en-US" dirty="0">
                <a:latin typeface="+mj-lt"/>
              </a:rPr>
              <a:t> by Year, </a:t>
            </a:r>
            <a:r>
              <a:rPr lang="en-US" dirty="0" err="1">
                <a:latin typeface="+mj-lt"/>
              </a:rPr>
              <a:t>home_ownership</a:t>
            </a:r>
            <a:r>
              <a:rPr lang="en-US" dirty="0">
                <a:latin typeface="+mj-lt"/>
              </a:rPr>
              <a:t>.</a:t>
            </a:r>
          </a:p>
          <a:p>
            <a:pPr marL="285750" indent="-285750">
              <a:buFont typeface="Arial" panose="020B0604020202020204" pitchFamily="34" charset="0"/>
              <a:buChar char="•"/>
            </a:pPr>
            <a:r>
              <a:rPr lang="en-US" dirty="0">
                <a:latin typeface="+mj-lt"/>
              </a:rPr>
              <a:t>Default rate.</a:t>
            </a:r>
            <a:endParaRPr lang="en-IN" dirty="0">
              <a:latin typeface="+mj-lt"/>
            </a:endParaRPr>
          </a:p>
        </p:txBody>
      </p:sp>
      <p:sp>
        <p:nvSpPr>
          <p:cNvPr id="8" name="Text Placeholder 7">
            <a:extLst>
              <a:ext uri="{FF2B5EF4-FFF2-40B4-BE49-F238E27FC236}">
                <a16:creationId xmlns:a16="http://schemas.microsoft.com/office/drawing/2014/main" id="{EAB9EB31-E6A2-0096-A44E-FD6BFB1F3E10}"/>
              </a:ext>
            </a:extLst>
          </p:cNvPr>
          <p:cNvSpPr>
            <a:spLocks noGrp="1"/>
          </p:cNvSpPr>
          <p:nvPr>
            <p:ph type="body" sz="quarter" idx="16"/>
          </p:nvPr>
        </p:nvSpPr>
        <p:spPr>
          <a:xfrm>
            <a:off x="5976737" y="1526302"/>
            <a:ext cx="2103120" cy="704088"/>
          </a:xfrm>
        </p:spPr>
        <p:txBody>
          <a:bodyPr/>
          <a:lstStyle/>
          <a:p>
            <a:r>
              <a:rPr lang="en-IN" dirty="0"/>
              <a:t>Tableau</a:t>
            </a:r>
          </a:p>
        </p:txBody>
      </p:sp>
      <p:sp>
        <p:nvSpPr>
          <p:cNvPr id="9" name="Text Placeholder 8">
            <a:extLst>
              <a:ext uri="{FF2B5EF4-FFF2-40B4-BE49-F238E27FC236}">
                <a16:creationId xmlns:a16="http://schemas.microsoft.com/office/drawing/2014/main" id="{2956F334-2393-AC21-EEBC-452B47073482}"/>
              </a:ext>
            </a:extLst>
          </p:cNvPr>
          <p:cNvSpPr>
            <a:spLocks noGrp="1"/>
          </p:cNvSpPr>
          <p:nvPr>
            <p:ph type="body" sz="quarter" idx="17"/>
          </p:nvPr>
        </p:nvSpPr>
        <p:spPr>
          <a:xfrm>
            <a:off x="5981309" y="2285254"/>
            <a:ext cx="2093976" cy="4040900"/>
          </a:xfrm>
        </p:spPr>
        <p:txBody>
          <a:bodyPr/>
          <a:lstStyle/>
          <a:p>
            <a:pPr marL="285750" indent="-285750">
              <a:buFont typeface="Arial" panose="020B0604020202020204" pitchFamily="34" charset="0"/>
              <a:buChar char="•"/>
            </a:pPr>
            <a:r>
              <a:rPr lang="en-US" dirty="0">
                <a:latin typeface="+mj-lt"/>
              </a:rPr>
              <a:t>Funded Amount by </a:t>
            </a:r>
            <a:r>
              <a:rPr lang="en-US" dirty="0" err="1">
                <a:latin typeface="+mj-lt"/>
              </a:rPr>
              <a:t>Home_Ownership</a:t>
            </a:r>
            <a:endParaRPr lang="en-US" dirty="0">
              <a:latin typeface="+mj-lt"/>
            </a:endParaRPr>
          </a:p>
          <a:p>
            <a:pPr marL="285750" indent="-285750">
              <a:buFont typeface="Arial" panose="020B0604020202020204" pitchFamily="34" charset="0"/>
              <a:buChar char="•"/>
            </a:pPr>
            <a:r>
              <a:rPr lang="en-US" dirty="0">
                <a:latin typeface="+mj-lt"/>
              </a:rPr>
              <a:t>Loan Amount by Grade</a:t>
            </a:r>
          </a:p>
          <a:p>
            <a:pPr marL="285750" indent="-285750">
              <a:buFont typeface="Arial" panose="020B0604020202020204" pitchFamily="34" charset="0"/>
              <a:buChar char="•"/>
            </a:pPr>
            <a:r>
              <a:rPr lang="en-US" dirty="0">
                <a:latin typeface="+mj-lt"/>
              </a:rPr>
              <a:t>Loan &amp; </a:t>
            </a:r>
            <a:r>
              <a:rPr lang="en-US" dirty="0" err="1">
                <a:latin typeface="+mj-lt"/>
              </a:rPr>
              <a:t>Total_Payment</a:t>
            </a:r>
            <a:r>
              <a:rPr lang="en-US" dirty="0">
                <a:latin typeface="+mj-lt"/>
              </a:rPr>
              <a:t> by Year</a:t>
            </a:r>
          </a:p>
          <a:p>
            <a:pPr marL="285750" indent="-285750">
              <a:buFont typeface="Arial" panose="020B0604020202020204" pitchFamily="34" charset="0"/>
              <a:buChar char="•"/>
            </a:pPr>
            <a:r>
              <a:rPr lang="en-US" dirty="0">
                <a:latin typeface="+mj-lt"/>
              </a:rPr>
              <a:t>Funded </a:t>
            </a:r>
            <a:r>
              <a:rPr lang="en-US" dirty="0" err="1">
                <a:latin typeface="+mj-lt"/>
              </a:rPr>
              <a:t>Amnt</a:t>
            </a:r>
            <a:r>
              <a:rPr lang="en-US" dirty="0">
                <a:latin typeface="+mj-lt"/>
              </a:rPr>
              <a:t> &amp; </a:t>
            </a:r>
            <a:r>
              <a:rPr lang="en-US" dirty="0" err="1">
                <a:latin typeface="+mj-lt"/>
              </a:rPr>
              <a:t>Total_Rec_Prncp</a:t>
            </a:r>
            <a:r>
              <a:rPr lang="en-US" dirty="0">
                <a:latin typeface="+mj-lt"/>
              </a:rPr>
              <a:t> by year</a:t>
            </a:r>
          </a:p>
          <a:p>
            <a:pPr marL="285750" indent="-285750">
              <a:buFont typeface="Arial" panose="020B0604020202020204" pitchFamily="34" charset="0"/>
              <a:buChar char="•"/>
            </a:pPr>
            <a:r>
              <a:rPr lang="en-US" dirty="0">
                <a:latin typeface="+mj-lt"/>
              </a:rPr>
              <a:t>Top and Bottom 3 state by Total Payment</a:t>
            </a:r>
          </a:p>
          <a:p>
            <a:pPr marL="285750" indent="-285750">
              <a:buFont typeface="Arial" panose="020B0604020202020204" pitchFamily="34" charset="0"/>
              <a:buChar char="•"/>
            </a:pPr>
            <a:r>
              <a:rPr lang="en-US" dirty="0" err="1">
                <a:latin typeface="+mj-lt"/>
              </a:rPr>
              <a:t>Funded_Amnt_Inv</a:t>
            </a:r>
            <a:r>
              <a:rPr lang="en-US" dirty="0">
                <a:latin typeface="+mj-lt"/>
              </a:rPr>
              <a:t> by Purpose</a:t>
            </a:r>
            <a:endParaRPr lang="en-IN" dirty="0">
              <a:latin typeface="+mj-lt"/>
            </a:endParaRPr>
          </a:p>
        </p:txBody>
      </p:sp>
      <p:sp>
        <p:nvSpPr>
          <p:cNvPr id="11" name="Text Placeholder 10">
            <a:extLst>
              <a:ext uri="{FF2B5EF4-FFF2-40B4-BE49-F238E27FC236}">
                <a16:creationId xmlns:a16="http://schemas.microsoft.com/office/drawing/2014/main" id="{3386E876-7D93-4B06-DED0-25E272D9A5A3}"/>
              </a:ext>
            </a:extLst>
          </p:cNvPr>
          <p:cNvSpPr>
            <a:spLocks noGrp="1"/>
          </p:cNvSpPr>
          <p:nvPr>
            <p:ph type="body" sz="quarter" idx="19"/>
          </p:nvPr>
        </p:nvSpPr>
        <p:spPr>
          <a:xfrm>
            <a:off x="8141579" y="2285252"/>
            <a:ext cx="2093976" cy="4040899"/>
          </a:xfrm>
        </p:spPr>
        <p:txBody>
          <a:bodyPr/>
          <a:lstStyle/>
          <a:p>
            <a:pPr marL="285750" indent="-285750">
              <a:buFont typeface="Arial" panose="020B0604020202020204" pitchFamily="34" charset="0"/>
              <a:buChar char="•"/>
            </a:pPr>
            <a:r>
              <a:rPr lang="en-IN" dirty="0">
                <a:latin typeface="+mj-lt"/>
              </a:rPr>
              <a:t>Count Total Loans Issued</a:t>
            </a:r>
          </a:p>
          <a:p>
            <a:pPr marL="285750" indent="-285750">
              <a:buFont typeface="Arial" panose="020B0604020202020204" pitchFamily="34" charset="0"/>
              <a:buChar char="•"/>
            </a:pPr>
            <a:r>
              <a:rPr lang="en-US" dirty="0">
                <a:latin typeface="+mj-lt"/>
              </a:rPr>
              <a:t>Total loan amount vs total payment by year and month</a:t>
            </a:r>
          </a:p>
          <a:p>
            <a:pPr marL="285750" indent="-285750">
              <a:buFont typeface="Arial" panose="020B0604020202020204" pitchFamily="34" charset="0"/>
              <a:buChar char="•"/>
            </a:pPr>
            <a:r>
              <a:rPr lang="en-US" dirty="0">
                <a:latin typeface="+mj-lt"/>
              </a:rPr>
              <a:t>Top 5 States with the Most Loans</a:t>
            </a:r>
          </a:p>
          <a:p>
            <a:pPr marL="285750" indent="-285750">
              <a:buFont typeface="Arial" panose="020B0604020202020204" pitchFamily="34" charset="0"/>
              <a:buChar char="•"/>
            </a:pPr>
            <a:r>
              <a:rPr lang="en-US" dirty="0">
                <a:latin typeface="+mj-lt"/>
              </a:rPr>
              <a:t>Top Borrower States by Total Payments</a:t>
            </a:r>
          </a:p>
          <a:p>
            <a:pPr marL="285750" indent="-285750">
              <a:buFont typeface="Arial" panose="020B0604020202020204" pitchFamily="34" charset="0"/>
              <a:buChar char="•"/>
            </a:pPr>
            <a:r>
              <a:rPr lang="en-IN" dirty="0">
                <a:latin typeface="+mj-lt"/>
              </a:rPr>
              <a:t>Revolving Utilization Rate Distribution</a:t>
            </a:r>
          </a:p>
          <a:p>
            <a:pPr marL="285750" indent="-285750">
              <a:buFont typeface="Arial" panose="020B0604020202020204" pitchFamily="34" charset="0"/>
              <a:buChar char="•"/>
            </a:pPr>
            <a:r>
              <a:rPr lang="en-IN" dirty="0">
                <a:latin typeface="+mj-lt"/>
              </a:rPr>
              <a:t>Loans with Delinquency Issues</a:t>
            </a:r>
          </a:p>
        </p:txBody>
      </p:sp>
      <p:sp>
        <p:nvSpPr>
          <p:cNvPr id="12" name="Text Placeholder 11">
            <a:extLst>
              <a:ext uri="{FF2B5EF4-FFF2-40B4-BE49-F238E27FC236}">
                <a16:creationId xmlns:a16="http://schemas.microsoft.com/office/drawing/2014/main" id="{60F258DF-3B2F-6148-E979-B3733F654A35}"/>
              </a:ext>
            </a:extLst>
          </p:cNvPr>
          <p:cNvSpPr>
            <a:spLocks noGrp="1"/>
          </p:cNvSpPr>
          <p:nvPr>
            <p:ph type="body" sz="quarter" idx="20"/>
          </p:nvPr>
        </p:nvSpPr>
        <p:spPr>
          <a:xfrm>
            <a:off x="8137398" y="1526303"/>
            <a:ext cx="2098157" cy="702769"/>
          </a:xfrm>
        </p:spPr>
        <p:txBody>
          <a:bodyPr/>
          <a:lstStyle/>
          <a:p>
            <a:r>
              <a:rPr lang="en-US" dirty="0"/>
              <a:t>MySQL</a:t>
            </a:r>
            <a:endParaRPr lang="en-IN" dirty="0"/>
          </a:p>
        </p:txBody>
      </p:sp>
    </p:spTree>
    <p:extLst>
      <p:ext uri="{BB962C8B-B14F-4D97-AF65-F5344CB8AC3E}">
        <p14:creationId xmlns:p14="http://schemas.microsoft.com/office/powerpoint/2010/main" val="1640617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B0CB0081-685F-4355-9223-F0E5E14B46CE}" vid="{B942EB6B-C280-4176-809A-84064DB0C1A1}"/>
    </a:ext>
  </a:extLst>
</a:theme>
</file>

<file path=docProps/app.xml><?xml version="1.0" encoding="utf-8"?>
<Properties xmlns="http://schemas.openxmlformats.org/officeDocument/2006/extended-properties" xmlns:vt="http://schemas.openxmlformats.org/officeDocument/2006/docPropsVTypes">
  <TotalTime>474</TotalTime>
  <Words>479</Words>
  <Application>Microsoft Office PowerPoint</Application>
  <PresentationFormat>Widescreen</PresentationFormat>
  <Paragraphs>71</Paragraphs>
  <Slides>15</Slides>
  <Notes>0</Notes>
  <HiddenSlides>0</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Aptos</vt:lpstr>
      <vt:lpstr>Arial</vt:lpstr>
      <vt:lpstr>Calibri</vt:lpstr>
      <vt:lpstr>Calibri Light</vt:lpstr>
      <vt:lpstr>Courier New</vt:lpstr>
      <vt:lpstr>Segoe UI Light</vt:lpstr>
      <vt:lpstr>Söhne</vt:lpstr>
      <vt:lpstr>Tw Cen MT</vt:lpstr>
      <vt:lpstr>Wingdings</vt:lpstr>
      <vt:lpstr>Office Theme</vt:lpstr>
      <vt:lpstr>Theme1</vt:lpstr>
      <vt:lpstr>Bank loan of customers</vt:lpstr>
      <vt:lpstr>PROJECT TOOLS AND INSIGHTS INDEX</vt:lpstr>
      <vt:lpstr>PowerPoint Presentation</vt:lpstr>
      <vt:lpstr>PowerPoint Presentation</vt:lpstr>
      <vt:lpstr>Excel dashboard</vt:lpstr>
      <vt:lpstr>Power bi dashboard</vt:lpstr>
      <vt:lpstr>Tableau dashboard</vt:lpstr>
      <vt:lpstr>Mysql query &amp; output</vt:lpstr>
      <vt:lpstr>Kpi’s</vt:lpstr>
      <vt:lpstr>PowerPoint Presentation</vt:lpstr>
      <vt:lpstr>INSIGHTS</vt:lpstr>
      <vt:lpstr>INSIGHTS</vt:lpstr>
      <vt:lpstr>CONCLUSION</vt:lpstr>
      <vt:lpstr>RECOMMENDATION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Chauhan</dc:creator>
  <cp:lastModifiedBy>Prashant Chauhan</cp:lastModifiedBy>
  <cp:revision>35</cp:revision>
  <dcterms:created xsi:type="dcterms:W3CDTF">2024-01-27T13:59:53Z</dcterms:created>
  <dcterms:modified xsi:type="dcterms:W3CDTF">2024-12-11T16:12:30Z</dcterms:modified>
</cp:coreProperties>
</file>